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 showSpecialPlsOnTitleSld="0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</p:sldIdLst>
  <p:sldSz cy="5143500" cx="9144000"/>
  <p:notesSz cx="6858000" cy="9144000"/>
  <p:defaultTextStyle>
    <a:defPPr marR="0" rtl="0" algn="l">
      <a:lnSpc>
        <a:spcPct val="100000"/>
      </a:lnSpc>
      <a:spcBef>
        <a:spcPts val="0"/>
      </a:spcBef>
      <a:spcAft>
        <a:spcPts val="0"/>
      </a:spcAft>
    </a:defPPr>
    <a:lvl1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rtl="0" algn="l">
      <a:lnSpc>
        <a:spcPct val="100000"/>
      </a:lnSpc>
      <a:spcBef>
        <a:spcPts val="0"/>
      </a:spcBef>
      <a:spcAft>
        <a:spcPts val="0"/>
      </a:spcAft>
      <a:buNone/>
      <a:defRPr b="0" baseline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67CE8DA-8DA9-4C37-854E-87AE45DAEC45}">
  <a:tblStyle styleId="{467CE8DA-8DA9-4C37-854E-87AE45DAEC4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DB404B40-860D-44D9-84D2-5F13569B5A5B}" styleName="Table_1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79483396-5BD7-4077-B139-9AA37943F99E}" styleName="Table_2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630F2A33-C507-4CA7-BB9B-86F5601E781F}" styleName="Table_3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14575A99-8987-48E1-B52D-38E28C7868E5}" styleName="Table_4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20E367AF-E9E2-48F6-B4E7-54DB5C281AD8}" styleName="Table_5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  <a:tblStyle styleId="{AFFC077C-3937-4EDE-99FE-18BAB2C9810C}" styleName="Table_6"/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 txBox="1"/>
          <p:nvPr>
            <p:ph idx="2" type="hdr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" name="Shape 3"/>
          <p:cNvSpPr txBox="1"/>
          <p:nvPr>
            <p:ph idx="10" type="dt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" name="Shape 4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" name="Shape 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6" name="Shape 6"/>
          <p:cNvSpPr txBox="1"/>
          <p:nvPr>
            <p:ph idx="11" type="ftr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7" name="Shape 7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ietf.org/rfc/rfc3339.txt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youtu.be/k9yKpM3qw_w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58" name="Shape 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AAR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Retour d’experience sur notre architecture data : mysql replication active/passive + DRBD et la problematique de passage a l’echele d’une base de donnees relationnelles.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On a presente des systemes de BDD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1-2 sceances par technologie + projet d’un mois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154" name="Shape 15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161" name="Shape 16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168" name="Shape 16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178" name="Shape 1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186" name="Shape 186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197" name="Shape 19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205" name="Shape 205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TODO: Check number of entry per hour/cell/phone</a:t>
            </a:r>
          </a:p>
        </p:txBody>
      </p:sp>
      <p:sp>
        <p:nvSpPr>
          <p:cNvPr id="226" name="Shape 22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64" name="Shape 6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rgbClr val="333333"/>
                </a:solidFill>
              </a:rPr>
              <a:t>CHE</a:t>
            </a:r>
          </a:p>
          <a:p>
            <a:pPr>
              <a:spcBef>
                <a:spcPts val="0"/>
              </a:spcBef>
              <a:buNone/>
            </a:pPr>
            <a:r>
              <a:rPr lang="en-US">
                <a:solidFill>
                  <a:srgbClr val="333333"/>
                </a:solidFill>
              </a:rPr>
              <a:t>Data clean-up: date format</a:t>
            </a:r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 strike="sngStrike">
                <a:solidFill>
                  <a:srgbClr val="FF0000"/>
                </a:solidFill>
              </a:rPr>
              <a:t>CHE</a:t>
            </a:r>
          </a:p>
          <a:p>
            <a:pPr lv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trike="sngStrike">
                <a:solidFill>
                  <a:srgbClr val="FF0000"/>
                </a:solidFill>
              </a:rPr>
              <a:t>Real</a:t>
            </a:r>
            <a:r>
              <a:rPr lang="en-US">
                <a:solidFill>
                  <a:srgbClr val="FF0000"/>
                </a:solidFill>
              </a:rPr>
              <a:t> Synthetic dataset 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rgbClr val="FF0000"/>
              </a:buClr>
              <a:buChar char="•"/>
            </a:pPr>
            <a:r>
              <a:rPr lang="en-US">
                <a:solidFill>
                  <a:srgbClr val="FF0000"/>
                </a:solidFill>
              </a:rPr>
              <a:t>ideal for data distribution (no hotspot)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rgbClr val="FF0000"/>
              </a:buClr>
              <a:buChar char="•"/>
            </a:pPr>
            <a:r>
              <a:rPr lang="en-US">
                <a:solidFill>
                  <a:srgbClr val="FF0000"/>
                </a:solidFill>
              </a:rPr>
              <a:t>high compression factor (~ 4x)</a:t>
            </a:r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TODO: Check number of entry per hour/cell/phone</a:t>
            </a:r>
          </a:p>
        </p:txBody>
      </p:sp>
      <p:sp>
        <p:nvSpPr>
          <p:cNvPr id="260" name="Shape 2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TODO: Check number of entry per hour/cell/phone</a:t>
            </a:r>
          </a:p>
        </p:txBody>
      </p:sp>
      <p:sp>
        <p:nvSpPr>
          <p:cNvPr id="270" name="Shape 2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278" name="Shape 278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TLDR: geo positions are cell station positions</a:t>
            </a:r>
          </a:p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But du slide: parmi les Technos presentées ceux qui ont plus de sens. </a:t>
            </a:r>
          </a:p>
          <a:p>
            <a:pPr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Pourquoi on a laisser tomber postgres: vu que c’est difficile a passer a l’echelle, elasticsearch =&gt; fulltext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3" name="Shape 29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303" name="Shape 30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311" name="Shape 311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CONS : - écrase le numéro de téléphone pour un même instant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Que faire si on dépasse le 2 milliards de colonnes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PROS : - facile à insérer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t/>
            </a:r>
            <a:endParaRPr/>
          </a:p>
        </p:txBody>
      </p:sp>
      <p:sp>
        <p:nvSpPr>
          <p:cNvPr id="322" name="Shape 3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PROS : - code antenne dans la PK, on peut requêter dessus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pas de risque d’écraser les numéros de téléphone pour un même moment sur une même cellule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CONS : - On ne peut pas trop en mettre dans un Set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Lire tout l’historique (10Go) alors qu’une seule tranche horaire nous intéresse</a:t>
            </a:r>
          </a:p>
        </p:txBody>
      </p:sp>
      <p:sp>
        <p:nvSpPr>
          <p:cNvPr id="333" name="Shape 33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70" name="Shape 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PROS : - Plutôt que peu de ligne avec beaucoup de colonnes, on a plus de ligne à moins de colonnes.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on sélectionne directement l’info dont on a besoin, pas de chargement inutile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CONS: Inutilisable à cause du timestamp dans la clé, pas de pas range query sur la clé</a:t>
            </a:r>
          </a:p>
        </p:txBody>
      </p:sp>
      <p:sp>
        <p:nvSpPr>
          <p:cNvPr id="344" name="Shape 34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PROS : - Plutôt que peu de ligne avec beaucoup de colonnes, on a plus de ligne à moins de colonnes.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on sélectionne directement l’info dont on a besoin, pas de chargement inutile</a:t>
            </a:r>
          </a:p>
        </p:txBody>
      </p:sp>
      <p:sp>
        <p:nvSpPr>
          <p:cNvPr id="355" name="Shape 35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PROS : - On a toute l’info dans 1 seule colonne, rapidité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CONS : - Nécessite le prétraitement des données avant d’insérer</a:t>
            </a:r>
          </a:p>
        </p:txBody>
      </p:sp>
      <p:sp>
        <p:nvSpPr>
          <p:cNvPr id="366" name="Shape 36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73" name="Shape 3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374" name="Shape 374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</a:rPr>
              <a:t>GBE</a:t>
            </a:r>
          </a:p>
        </p:txBody>
      </p:sp>
      <p:sp>
        <p:nvSpPr>
          <p:cNvPr id="390" name="Shape 3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400" name="Shape 40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GBE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COOL IT’S LIKE SQL, import CSV values</a:t>
            </a:r>
          </a:p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the fine prints: </a:t>
            </a:r>
            <a:r>
              <a:rPr lang="en-US"/>
              <a:t>COPY FROM is intended for importing small datasets. For importing larger datasets, use the Cassandra bulk loader</a:t>
            </a:r>
          </a:p>
        </p:txBody>
      </p:sp>
      <p:sp>
        <p:nvSpPr>
          <p:cNvPr id="410" name="Shape 41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</a:rPr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</a:rPr>
              <a:t>les dates du fichier sont en format ISO-8601 mais Cassandra semble supporter uniquement une partie du ce standard RFC3339 dans lequel on doit avoir des . pour les fractions de seconde.</a:t>
            </a:r>
          </a:p>
          <a:p>
            <a:pPr rtl="0">
              <a:spcBef>
                <a:spcPts val="0"/>
              </a:spcBef>
              <a:buNone/>
            </a:pPr>
            <a:r>
              <a:rPr lang="en-US" sz="1100" u="sng">
                <a:solidFill>
                  <a:schemeClr val="hlink"/>
                </a:solidFill>
                <a:hlinkClick r:id="rId2"/>
              </a:rPr>
              <a:t>https://www.ietf.org/rfc/rfc3339.txt</a:t>
            </a:r>
          </a:p>
          <a:p>
            <a:pPr rtl="0"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</a:rPr>
              <a:t>L’etape de pre-processing: corriger le format des dates et garder que les colonnes utilisees par le COPY</a:t>
            </a:r>
          </a:p>
          <a:p>
            <a:pPr>
              <a:spcBef>
                <a:spcPts val="0"/>
              </a:spcBef>
              <a:buNone/>
            </a:pPr>
            <a:r>
              <a:rPr lang="en-US" sz="1100">
                <a:solidFill>
                  <a:srgbClr val="333333"/>
                </a:solidFill>
              </a:rPr>
              <a:t>200 hours (extrapolation apres le chargement d’1GB de donnees)</a:t>
            </a:r>
          </a:p>
        </p:txBody>
      </p:sp>
      <p:sp>
        <p:nvSpPr>
          <p:cNvPr id="434" name="Shape 43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463" name="Shape 4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AAR</a:t>
            </a:r>
          </a:p>
        </p:txBody>
      </p:sp>
      <p:sp>
        <p:nvSpPr>
          <p:cNvPr id="474" name="Shape 47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buNone/>
            </a:pPr>
            <a:r>
              <a:rPr lang="en-US">
                <a:solidFill>
                  <a:schemeClr val="dk1"/>
                </a:solidFill>
              </a:rPr>
              <a:t>CHE</a:t>
            </a:r>
          </a:p>
          <a:p>
            <a:pPr indent="-228600" lvl="0" marL="457200" rtl="0"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 launched in september 2012</a:t>
            </a:r>
          </a:p>
          <a:p>
            <a:pPr indent="-228600" lvl="0" marL="457200" rtl="0"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Recent launched services: mobile phones plan and loan comparison</a:t>
            </a:r>
          </a:p>
          <a:p>
            <a:pPr indent="-228600" lvl="0" marL="457200" rtl="0"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Compare prices, assurance, services: car, bike, home, health and credit TODO pictos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8" name="Shape 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Shape 4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484" name="Shape 4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494" name="Shape 49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516" name="Shape 51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Shape 5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528" name="Shape 5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Shape 5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Utiliser Spark comme un ETL, charger en parallel les donnees depuis S3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Persistez ces donnees dans le clusteur cassandra en utilisant le connecteur Datastax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Map! pas de reduce</a:t>
            </a:r>
          </a:p>
        </p:txBody>
      </p:sp>
      <p:sp>
        <p:nvSpPr>
          <p:cNvPr id="559" name="Shape 55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Spark does the 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10h</a:t>
            </a:r>
          </a:p>
        </p:txBody>
      </p:sp>
      <p:sp>
        <p:nvSpPr>
          <p:cNvPr id="590" name="Shape 59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Shape 6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Ex: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inserer une seule ligne par plage horaire/cellule qui contient tous les nomero de telephones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1 ligne pour plage horaire/cell : 2400 de numero de telephone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reduire d’un ordre de magnitude le nombre des inserts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bigger rows but ready to be queried</a:t>
            </a:r>
          </a:p>
        </p:txBody>
      </p:sp>
      <p:sp>
        <p:nvSpPr>
          <p:cNvPr id="621" name="Shape 6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1 ligne pour plage horaire/cell : 2400 de numero de telephone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52" name="Shape 65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659" name="Shape 6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660" name="Shape 66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Shape 6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670" name="Shape 6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5" name="Shape 8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681" name="Shape 68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Shape 6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GBE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6 M3.large: X Ram, X total storage</a:t>
            </a:r>
          </a:p>
        </p:txBody>
      </p:sp>
      <p:sp>
        <p:nvSpPr>
          <p:cNvPr id="691" name="Shape 6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Shape 7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 / CHE</a:t>
            </a:r>
          </a:p>
        </p:txBody>
      </p:sp>
      <p:sp>
        <p:nvSpPr>
          <p:cNvPr id="701" name="Shape 70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Shape 7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>
                <a:solidFill>
                  <a:schemeClr val="dk1"/>
                </a:solidFill>
              </a:rPr>
              <a:t>CHE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free to use !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easy monitoring via Opscenter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cluster analytics with Spark in one click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–"/>
            </a:pPr>
            <a:r>
              <a:rPr lang="en-US">
                <a:solidFill>
                  <a:schemeClr val="dk1"/>
                </a:solidFill>
              </a:rPr>
              <a:t>everything packaged and ready to run  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2" name="Shape 71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 algn="l">
              <a:lnSpc>
                <a:spcPct val="150000"/>
              </a:lnSpc>
              <a:spcBef>
                <a:spcPts val="100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AAR</a:t>
            </a:r>
          </a:p>
          <a:p>
            <a:pPr lvl="0" rtl="0" algn="l">
              <a:lnSpc>
                <a:spcPct val="150000"/>
              </a:lnSpc>
              <a:spcBef>
                <a:spcPts val="1000"/>
              </a:spcBef>
              <a:buNone/>
            </a:pPr>
            <a:r>
              <a:rPr b="1" lang="en-US">
                <a:solidFill>
                  <a:schemeClr val="dk1"/>
                </a:solidFill>
              </a:rPr>
              <a:t>Can you guess which strategy the students will choose ?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EBS not supported dans l’AMI Datastax?</a:t>
            </a:r>
          </a:p>
        </p:txBody>
      </p:sp>
      <p:sp>
        <p:nvSpPr>
          <p:cNvPr id="722" name="Shape 72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730" name="Shape 730"/>
          <p:cNvSpPr txBox="1"/>
          <p:nvPr>
            <p:ph idx="12" type="sldNum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</p:spPr>
        <p:txBody>
          <a:bodyPr anchorCtr="0" anchor="b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TODO ADD VISUALISATION</a:t>
            </a:r>
          </a:p>
        </p:txBody>
      </p:sp>
      <p:sp>
        <p:nvSpPr>
          <p:cNvPr id="740" name="Shape 74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Shape 74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>
              <a:spcBef>
                <a:spcPts val="0"/>
              </a:spcBef>
              <a:buNone/>
            </a:pPr>
            <a:r>
              <a:rPr lang="en-US"/>
              <a:t>Peu importe comment on le kill</a:t>
            </a:r>
          </a:p>
        </p:txBody>
      </p:sp>
      <p:sp>
        <p:nvSpPr>
          <p:cNvPr id="750" name="Shape 75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Shape 7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Finalement le chargement via Spark c’est bien passe en un peu plus de 9h</a:t>
            </a:r>
          </a:p>
        </p:txBody>
      </p:sp>
      <p:sp>
        <p:nvSpPr>
          <p:cNvPr id="760" name="Shape 76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Shape 7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771" name="Shape 77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GBE</a:t>
            </a:r>
          </a:p>
        </p:txBody>
      </p:sp>
      <p:sp>
        <p:nvSpPr>
          <p:cNvPr id="99" name="Shape 9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Shape 7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778" name="Shape 7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784" name="Shape 78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Shape 79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791" name="Shape 79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Shape 79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CQL est tres proche du SQL au niveau de la syntaxe/rendu. Mais les reflex des bases relationnelles peuvent posser des problemes. 3FN, pas de jointures, pas de range query sur la cle de partition.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98" name="Shape 79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De plus CQL  essaye d’abstraire completement le stockage physique.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Ceci peut rendre difficile la comprehension du Cassandra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07" name="Shape 807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Shape 8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814" name="Shape 814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821" name="Shape 821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Shape 8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CHE</a:t>
            </a:r>
          </a:p>
        </p:txBody>
      </p:sp>
      <p:sp>
        <p:nvSpPr>
          <p:cNvPr id="828" name="Shape 82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Shape 8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35" name="Shape 835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42" name="Shape 842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CHE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/>
              <a:t> </a:t>
            </a:r>
            <a:r>
              <a:rPr lang="en-US">
                <a:solidFill>
                  <a:schemeClr val="dk1"/>
                </a:solidFill>
              </a:rPr>
              <a:t>We are hiring</a:t>
            </a:r>
          </a:p>
        </p:txBody>
      </p:sp>
      <p:sp>
        <p:nvSpPr>
          <p:cNvPr id="113" name="Shape 11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Shape 84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49" name="Shape 84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Shape 8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56" name="Shape 85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GBE</a:t>
            </a:r>
          </a:p>
        </p:txBody>
      </p:sp>
      <p:sp>
        <p:nvSpPr>
          <p:cNvPr id="863" name="Shape 863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Shape 86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870" name="Shape 87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878" name="Shape 878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AAR</a:t>
            </a:r>
          </a:p>
        </p:txBody>
      </p:sp>
      <p:sp>
        <p:nvSpPr>
          <p:cNvPr id="120" name="Shape 120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lang="en-US"/>
              <a:t>AAR: 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Un master specialise qui propose aux etudiants venant d’autres formations ou a des professionnels  a se former dans ce nouveau domain - Bigdata.</a:t>
            </a:r>
          </a:p>
          <a:p>
            <a:pPr rtl="0">
              <a:spcBef>
                <a:spcPts val="0"/>
              </a:spcBef>
              <a:buNone/>
            </a:pPr>
            <a:r>
              <a:rPr lang="en-US"/>
              <a:t>Il y a 3 volets de cette formation: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un volet informatique lie a l’administration des donnees . 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Un volet machine learning, un volet matematique destine a concevoir de l'algorithme avec un but predictif, pour donner de la valeur aux donnees</a:t>
            </a:r>
          </a:p>
          <a:p>
            <a:pPr indent="-228600" lvl="0" marL="457200" rtl="0">
              <a:spcBef>
                <a:spcPts val="0"/>
              </a:spcBef>
              <a:buChar char="-"/>
            </a:pPr>
            <a:r>
              <a:rPr lang="en-US"/>
              <a:t>volet juridique/economique: ou est la valeur dans bigdata, dans quel ecosysteme cela s’inscrit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US"/>
              <a:t>Recemment diplome M2 completer ca formation d’une maniere plus operationnelle, ou etre en entreprise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rPr lang="en-US"/>
              <a:t>Former des data scientist, des gens avec une panoplie de connaissance generale: informatique, machine learning completee avec des aspects juridiques/economiques 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Mastere propose par ParisTech en colaboration avec des entreprises. Tres oriente pratique, retour d’experience des entreprises proposees aux etudiants M2 ou a des gens qui sont dans l’entreprise et il vont faire une formation complementaire.</a:t>
            </a:r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-US">
                <a:solidFill>
                  <a:schemeClr val="dk1"/>
                </a:solidFill>
              </a:rPr>
              <a:t>Presentation du mastere par son createur: </a:t>
            </a:r>
            <a:r>
              <a:rPr lang="en-US" u="sng">
                <a:solidFill>
                  <a:schemeClr val="hlink"/>
                </a:solidFill>
                <a:hlinkClick r:id="rId2"/>
              </a:rPr>
              <a:t>https://youtu.be/k9yKpM3qw_w</a:t>
            </a:r>
          </a:p>
        </p:txBody>
      </p:sp>
      <p:sp>
        <p:nvSpPr>
          <p:cNvPr id="129" name="Shape 12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00.png"/><Relationship Id="rId3" Type="http://schemas.openxmlformats.org/officeDocument/2006/relationships/image" Target="../media/image0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50442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/>
          <p:nvPr>
            <p:ph type="ctrTitle"/>
          </p:nvPr>
        </p:nvSpPr>
        <p:spPr>
          <a:xfrm>
            <a:off x="4572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chemeClr val="lt1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457200" y="2914650"/>
            <a:ext cx="777240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400"/>
              </a:spcBef>
              <a:buClr>
                <a:srgbClr val="FFFFFF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28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28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pic>
        <p:nvPicPr>
          <p:cNvPr id="20" name="Shape 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82" y="634983"/>
            <a:ext cx="1967359" cy="4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457200" y="205979"/>
            <a:ext cx="707521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29" name="Shape 29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457200" y="205979"/>
            <a:ext cx="707521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1257" marL="256032" rtl="0" algn="l">
              <a:spcBef>
                <a:spcPts val="4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71450" marL="742950" rtl="0" algn="l">
              <a:spcBef>
                <a:spcPts val="3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127000" marL="1143000" rtl="0" algn="l">
              <a:spcBef>
                <a:spcPts val="32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39700" marL="1600200" rtl="0" algn="l">
              <a:spcBef>
                <a:spcPts val="28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39700" marL="2057400" rtl="0" algn="l">
              <a:spcBef>
                <a:spcPts val="28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34" name="Shape 34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5" name="Shape 35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/>
          <p:nvPr>
            <p:ph type="title"/>
          </p:nvPr>
        </p:nvSpPr>
        <p:spPr>
          <a:xfrm>
            <a:off x="457200" y="205979"/>
            <a:ext cx="707521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457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4648200" y="1200150"/>
            <a:ext cx="4038599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/>
        </p:txBody>
      </p:sp>
      <p:sp>
        <p:nvSpPr>
          <p:cNvPr id="41" name="Shape 41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2" name="Shape 42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Head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Shape 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50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1182" y="634983"/>
            <a:ext cx="1967359" cy="409667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>
            <p:ph type="ctrTitle"/>
          </p:nvPr>
        </p:nvSpPr>
        <p:spPr>
          <a:xfrm>
            <a:off x="457200" y="1597819"/>
            <a:ext cx="7772400" cy="110251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marL="0" marR="0" rtl="0" algn="ctr">
              <a:spcBef>
                <a:spcPts val="0"/>
              </a:spcBef>
              <a:buClr>
                <a:srgbClr val="FFFFFF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" type="subTitle"/>
          </p:nvPr>
        </p:nvSpPr>
        <p:spPr>
          <a:xfrm>
            <a:off x="457200" y="2914650"/>
            <a:ext cx="7772400" cy="131444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ctr">
              <a:spcBef>
                <a:spcPts val="400"/>
              </a:spcBef>
              <a:buClr>
                <a:srgbClr val="FFFFFF"/>
              </a:buClr>
              <a:buFont typeface="Arial"/>
              <a:buNone/>
              <a:defRPr/>
            </a:lvl1pPr>
            <a:lvl2pPr indent="0" marL="457200" marR="0" rtl="0" algn="ctr">
              <a:spcBef>
                <a:spcPts val="360"/>
              </a:spcBef>
              <a:buClr>
                <a:srgbClr val="888888"/>
              </a:buClr>
              <a:buFont typeface="Arial"/>
              <a:buNone/>
              <a:defRPr/>
            </a:lvl2pPr>
            <a:lvl3pPr indent="0" marL="914400" marR="0" rtl="0" algn="ctr">
              <a:spcBef>
                <a:spcPts val="320"/>
              </a:spcBef>
              <a:buClr>
                <a:srgbClr val="888888"/>
              </a:buClr>
              <a:buFont typeface="Arial"/>
              <a:buNone/>
              <a:defRPr/>
            </a:lvl3pPr>
            <a:lvl4pPr indent="0" marL="1371600" marR="0" rtl="0" algn="ctr">
              <a:spcBef>
                <a:spcPts val="280"/>
              </a:spcBef>
              <a:buClr>
                <a:srgbClr val="888888"/>
              </a:buClr>
              <a:buFont typeface="Arial"/>
              <a:buNone/>
              <a:defRPr/>
            </a:lvl4pPr>
            <a:lvl5pPr indent="0" marL="1828800" marR="0" rtl="0" algn="ctr">
              <a:spcBef>
                <a:spcPts val="280"/>
              </a:spcBef>
              <a:buClr>
                <a:srgbClr val="888888"/>
              </a:buClr>
              <a:buFont typeface="Arial"/>
              <a:buNone/>
              <a:defRPr/>
            </a:lvl5pPr>
            <a:lvl6pPr indent="0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indent="0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indent="0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indent="0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>
              <a:spcBef>
                <a:spcPts val="0"/>
              </a:spcBef>
              <a:buNone/>
            </a:pPr>
            <a:fld id="{00000000-1234-1234-1234-123412341234}" type="slidenum">
              <a:rPr lang="en-US" sz="1300">
                <a:solidFill>
                  <a:srgbClr val="000000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02.png"/><Relationship Id="rId2" Type="http://schemas.openxmlformats.org/officeDocument/2006/relationships/image" Target="../media/image05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title"/>
          </p:nvPr>
        </p:nvSpPr>
        <p:spPr>
          <a:xfrm>
            <a:off x="457200" y="205979"/>
            <a:ext cx="7075213" cy="8572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marL="0" marR="0" rtl="0" algn="l">
              <a:spcBef>
                <a:spcPts val="0"/>
              </a:spcBef>
              <a:buClr>
                <a:schemeClr val="accent2"/>
              </a:buClr>
              <a:buFont typeface="Arial"/>
              <a:buNone/>
              <a:defRPr/>
            </a:lvl1pPr>
            <a:lvl2pPr indent="0" marL="0" marR="0" rtl="0" algn="l">
              <a:spcBef>
                <a:spcPts val="0"/>
              </a:spcBef>
              <a:defRPr/>
            </a:lvl2pPr>
            <a:lvl3pPr indent="0" marL="0" marR="0" rtl="0" algn="l">
              <a:spcBef>
                <a:spcPts val="0"/>
              </a:spcBef>
              <a:defRPr/>
            </a:lvl3pPr>
            <a:lvl4pPr indent="0" marL="0" marR="0" rtl="0" algn="l">
              <a:spcBef>
                <a:spcPts val="0"/>
              </a:spcBef>
              <a:defRPr/>
            </a:lvl4pPr>
            <a:lvl5pPr indent="0" marL="0" marR="0" rtl="0" algn="l">
              <a:spcBef>
                <a:spcPts val="0"/>
              </a:spcBef>
              <a:defRPr/>
            </a:lvl5pPr>
            <a:lvl6pPr indent="0" marL="0" marR="0" rtl="0" algn="l">
              <a:spcBef>
                <a:spcPts val="0"/>
              </a:spcBef>
              <a:defRPr/>
            </a:lvl6pPr>
            <a:lvl7pPr indent="0" marL="0" marR="0" rtl="0" algn="l">
              <a:spcBef>
                <a:spcPts val="0"/>
              </a:spcBef>
              <a:defRPr/>
            </a:lvl7pPr>
            <a:lvl8pPr indent="0" marL="0" marR="0" rtl="0" algn="l">
              <a:spcBef>
                <a:spcPts val="0"/>
              </a:spcBef>
              <a:defRPr/>
            </a:lvl8pPr>
            <a:lvl9pPr indent="0" marL="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0" name="Shape 10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151257" marL="256032" marR="0" rtl="0" algn="l">
              <a:spcBef>
                <a:spcPts val="440"/>
              </a:spcBef>
              <a:buClr>
                <a:schemeClr val="dk1"/>
              </a:buClr>
              <a:buFont typeface="Arial"/>
              <a:buChar char="•"/>
              <a:defRPr/>
            </a:lvl1pPr>
            <a:lvl2pPr indent="-171450" marL="742950" marR="0" rtl="0" algn="l">
              <a:spcBef>
                <a:spcPts val="360"/>
              </a:spcBef>
              <a:buClr>
                <a:schemeClr val="dk1"/>
              </a:buClr>
              <a:buFont typeface="Arial"/>
              <a:buChar char="–"/>
              <a:defRPr/>
            </a:lvl2pPr>
            <a:lvl3pPr indent="-127000" marL="1143000" marR="0" rtl="0" algn="l">
              <a:spcBef>
                <a:spcPts val="320"/>
              </a:spcBef>
              <a:buClr>
                <a:schemeClr val="dk1"/>
              </a:buClr>
              <a:buFont typeface="Arial"/>
              <a:buChar char="•"/>
              <a:defRPr/>
            </a:lvl3pPr>
            <a:lvl4pPr indent="-139700" marL="160020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–"/>
              <a:defRPr/>
            </a:lvl4pPr>
            <a:lvl5pPr indent="-139700" marL="2057400" marR="0" rtl="0" algn="l">
              <a:spcBef>
                <a:spcPts val="280"/>
              </a:spcBef>
              <a:buClr>
                <a:schemeClr val="dk1"/>
              </a:buClr>
              <a:buFont typeface="Arial"/>
              <a:buChar char="»"/>
              <a:defRPr/>
            </a:lvl5pPr>
            <a:lvl6pPr indent="-101600" marL="25146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indent="-101600" marL="29718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indent="-101600" marL="34290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indent="-101600" marL="3886200" marR="0" rtl="0" algn="l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/>
        </p:txBody>
      </p:sp>
      <p:sp>
        <p:nvSpPr>
          <p:cNvPr id="11" name="Shape 11"/>
          <p:cNvSpPr txBox="1"/>
          <p:nvPr>
            <p:ph idx="10" type="dt"/>
          </p:nvPr>
        </p:nvSpPr>
        <p:spPr>
          <a:xfrm>
            <a:off x="457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l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1" type="ftr"/>
          </p:nvPr>
        </p:nvSpPr>
        <p:spPr>
          <a:xfrm>
            <a:off x="3124200" y="4767262"/>
            <a:ext cx="2895600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marL="0" marR="0" rtl="0" algn="ctr">
              <a:spcBef>
                <a:spcPts val="0"/>
              </a:spcBef>
              <a:defRPr/>
            </a:lvl1pPr>
            <a:lvl2pPr indent="0" marL="457200" marR="0" rtl="0" algn="l">
              <a:spcBef>
                <a:spcPts val="0"/>
              </a:spcBef>
              <a:defRPr/>
            </a:lvl2pPr>
            <a:lvl3pPr indent="0" marL="914400" marR="0" rtl="0" algn="l">
              <a:spcBef>
                <a:spcPts val="0"/>
              </a:spcBef>
              <a:defRPr/>
            </a:lvl3pPr>
            <a:lvl4pPr indent="0" marL="1371600" marR="0" rtl="0" algn="l">
              <a:spcBef>
                <a:spcPts val="0"/>
              </a:spcBef>
              <a:defRPr/>
            </a:lvl4pPr>
            <a:lvl5pPr indent="0" marL="1828800" marR="0" rtl="0" algn="l">
              <a:spcBef>
                <a:spcPts val="0"/>
              </a:spcBef>
              <a:defRPr/>
            </a:lvl5pPr>
            <a:lvl6pPr indent="0" marL="2286000" marR="0" rtl="0" algn="l">
              <a:spcBef>
                <a:spcPts val="0"/>
              </a:spcBef>
              <a:defRPr/>
            </a:lvl6pPr>
            <a:lvl7pPr indent="0" marL="2743200" marR="0" rtl="0" algn="l">
              <a:spcBef>
                <a:spcPts val="0"/>
              </a:spcBef>
              <a:defRPr/>
            </a:lvl7pPr>
            <a:lvl8pPr indent="0" marL="3200400" marR="0" rtl="0" algn="l">
              <a:spcBef>
                <a:spcPts val="0"/>
              </a:spcBef>
              <a:defRPr/>
            </a:lvl8pPr>
            <a:lvl9pPr indent="0" marL="3657600" marR="0" rtl="0" algn="l">
              <a:spcBef>
                <a:spcPts val="0"/>
              </a:spcBef>
              <a:defRPr/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6553200" y="4767262"/>
            <a:ext cx="2133599" cy="27384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baseline="0" i="0" lang="en-US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</a:p>
        </p:txBody>
      </p:sp>
      <p:pic>
        <p:nvPicPr>
          <p:cNvPr id="14" name="Shape 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757185" y="199097"/>
            <a:ext cx="1178422" cy="243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585525" y="809125"/>
            <a:ext cx="1401499" cy="25425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/>
  <p:txStyles>
    <p:title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rtl="0" algn="l">
        <a:lnSpc>
          <a:spcPct val="100000"/>
        </a:lnSpc>
        <a:spcBef>
          <a:spcPts val="0"/>
        </a:spcBef>
        <a:spcAft>
          <a:spcPts val="0"/>
        </a:spcAft>
      </a:defPPr>
      <a:lvl1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baseline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twitter.com/BeastieFurets" TargetMode="External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14.png"/><Relationship Id="rId8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2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jp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Relationship Id="rId4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4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4.png"/><Relationship Id="rId4" Type="http://schemas.openxmlformats.org/officeDocument/2006/relationships/image" Target="../media/image32.png"/><Relationship Id="rId5" Type="http://schemas.openxmlformats.org/officeDocument/2006/relationships/image" Target="../media/image16.png"/><Relationship Id="rId6" Type="http://schemas.openxmlformats.org/officeDocument/2006/relationships/image" Target="../media/image37.png"/><Relationship Id="rId7" Type="http://schemas.openxmlformats.org/officeDocument/2006/relationships/image" Target="../media/image1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5.png"/><Relationship Id="rId4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Relationship Id="rId4" Type="http://schemas.openxmlformats.org/officeDocument/2006/relationships/image" Target="../media/image2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2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Relationship Id="rId4" Type="http://schemas.openxmlformats.org/officeDocument/2006/relationships/image" Target="../media/image24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2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4.png"/><Relationship Id="rId4" Type="http://schemas.openxmlformats.org/officeDocument/2006/relationships/image" Target="../media/image5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jpg"/><Relationship Id="rId4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9" Type="http://schemas.openxmlformats.org/officeDocument/2006/relationships/image" Target="../media/image09.png"/><Relationship Id="rId5" Type="http://schemas.openxmlformats.org/officeDocument/2006/relationships/image" Target="../media/image06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3.png"/><Relationship Id="rId4" Type="http://schemas.openxmlformats.org/officeDocument/2006/relationships/image" Target="../media/image45.png"/><Relationship Id="rId5" Type="http://schemas.openxmlformats.org/officeDocument/2006/relationships/image" Target="../media/image4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1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jpg"/><Relationship Id="rId4" Type="http://schemas.openxmlformats.org/officeDocument/2006/relationships/image" Target="../media/image22.png"/><Relationship Id="rId10" Type="http://schemas.openxmlformats.org/officeDocument/2006/relationships/image" Target="../media/image21.png"/><Relationship Id="rId9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Relationship Id="rId8" Type="http://schemas.openxmlformats.org/officeDocument/2006/relationships/image" Target="../media/image1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4.png"/><Relationship Id="rId4" Type="http://schemas.openxmlformats.org/officeDocument/2006/relationships/hyperlink" Target="https://twitter.com/BeastieFuret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ctrTitle"/>
          </p:nvPr>
        </p:nvSpPr>
        <p:spPr>
          <a:xfrm>
            <a:off x="457200" y="114061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lt1"/>
              </a:buClr>
              <a:buSzPct val="25000"/>
              <a:buFont typeface="Arial"/>
              <a:buNone/>
            </a:pPr>
            <a:r>
              <a:rPr lang="en-US" sz="3200">
                <a:solidFill>
                  <a:schemeClr val="lt1"/>
                </a:solidFill>
              </a:rPr>
              <a:t>From 0 to Cassandra on AWS in 30 days</a:t>
            </a:r>
          </a:p>
        </p:txBody>
      </p:sp>
      <p:sp>
        <p:nvSpPr>
          <p:cNvPr id="52" name="Shape 52"/>
          <p:cNvSpPr txBox="1"/>
          <p:nvPr>
            <p:ph idx="1" type="subTitle"/>
          </p:nvPr>
        </p:nvSpPr>
        <p:spPr>
          <a:xfrm>
            <a:off x="457200" y="2457450"/>
            <a:ext cx="7772400" cy="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>
                <a:solidFill>
                  <a:srgbClr val="FFFFFF"/>
                </a:solidFill>
              </a:rPr>
              <a:t>Tsunami alerting with Cassandra</a:t>
            </a:r>
          </a:p>
        </p:txBody>
      </p:sp>
      <p:sp>
        <p:nvSpPr>
          <p:cNvPr id="53" name="Shape 53"/>
          <p:cNvSpPr txBox="1"/>
          <p:nvPr/>
        </p:nvSpPr>
        <p:spPr>
          <a:xfrm>
            <a:off x="2013600" y="3807775"/>
            <a:ext cx="51168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lang="en-US">
                <a:solidFill>
                  <a:srgbClr val="FFFFFF"/>
                </a:solidFill>
              </a:rPr>
              <a:t>Andrei Arion - Geoffrey Bérard - Charles Herriau</a:t>
            </a:r>
          </a:p>
          <a:p>
            <a:pPr algn="ctr">
              <a:spcBef>
                <a:spcPts val="0"/>
              </a:spcBef>
              <a:buNone/>
            </a:pPr>
            <a:r>
              <a:rPr lang="en-US" sz="1100" u="sng">
                <a:solidFill>
                  <a:srgbClr val="8899A6"/>
                </a:solidFill>
                <a:hlinkClick r:id="rId3"/>
              </a:rPr>
              <a:t>@BeastieFurets</a:t>
            </a:r>
          </a:p>
        </p:txBody>
      </p:sp>
      <p:sp>
        <p:nvSpPr>
          <p:cNvPr id="54" name="Shape 54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algn="l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55" name="Shape 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1100" y="3182750"/>
            <a:ext cx="2064601" cy="5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17369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30 students: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various backgrounds: students and professionals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various skill levels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various expertise area: devops, data engineer, marketing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SQL and Hadoop exposure</a:t>
            </a:r>
          </a:p>
          <a:p>
            <a:pPr indent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3" name="Shape 13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34" name="Shape 134"/>
          <p:cNvSpPr txBox="1"/>
          <p:nvPr/>
        </p:nvSpPr>
        <p:spPr>
          <a:xfrm>
            <a:off x="298750" y="4731425"/>
            <a:ext cx="77672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http://www.telecom-paristech.fr/formation-continue/masteres-specialises/big-data.html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875" y="1406124"/>
            <a:ext cx="1386750" cy="1386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" name="Shape 136"/>
          <p:cNvGrpSpPr/>
          <p:nvPr/>
        </p:nvGrpSpPr>
        <p:grpSpPr>
          <a:xfrm>
            <a:off x="667675" y="3433574"/>
            <a:ext cx="7797301" cy="657150"/>
            <a:chOff x="667675" y="3433574"/>
            <a:chExt cx="7797301" cy="657150"/>
          </a:xfrm>
        </p:grpSpPr>
        <p:pic>
          <p:nvPicPr>
            <p:cNvPr id="137" name="Shape 1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7675" y="3433575"/>
              <a:ext cx="657149" cy="65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Shape 1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492975" y="3433575"/>
              <a:ext cx="2133602" cy="6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Shape 13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94724" y="3433575"/>
              <a:ext cx="2116307" cy="657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Shape 14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227425" y="3433574"/>
              <a:ext cx="1237551" cy="6571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Shape 14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079174" y="3433575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Shape 142"/>
          <p:cNvSpPr txBox="1"/>
          <p:nvPr/>
        </p:nvSpPr>
        <p:spPr>
          <a:xfrm>
            <a:off x="457200" y="2937150"/>
            <a:ext cx="3759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1000"/>
              </a:spcBef>
              <a:buNone/>
            </a:pPr>
            <a:r>
              <a:rPr lang="en-US">
                <a:solidFill>
                  <a:schemeClr val="dk1"/>
                </a:solidFill>
              </a:rPr>
              <a:t>Main topics: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Project goals</a:t>
            </a:r>
          </a:p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457200" y="1200150"/>
            <a:ext cx="7127099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Choose the right technology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Implement from scratch a full stack solution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Optimize data model for a particular use case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Deploy on cloud 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Discuss tradeoffs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0000"/>
                </a:solidFill>
              </a:rPr>
              <a:t>One month to deliver</a:t>
            </a:r>
          </a:p>
        </p:txBody>
      </p:sp>
      <p:sp>
        <p:nvSpPr>
          <p:cNvPr id="149" name="Shape 14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50" name="Shape 150"/>
          <p:cNvSpPr txBox="1"/>
          <p:nvPr/>
        </p:nvSpPr>
        <p:spPr>
          <a:xfrm>
            <a:off x="298750" y="4731425"/>
            <a:ext cx="77672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http://www.telecom-paristech.fr/formation-continue/masteres-specialises/big-data.html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875" y="1406124"/>
            <a:ext cx="1386750" cy="1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ctrTitle"/>
          </p:nvPr>
        </p:nvSpPr>
        <p:spPr>
          <a:xfrm>
            <a:off x="457200" y="15216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FFFFF"/>
                </a:solidFill>
              </a:rPr>
              <a:t>The project,</a:t>
            </a:r>
          </a:p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FFFFF"/>
                </a:solidFill>
              </a:rPr>
              <a:t>Step by step</a:t>
            </a:r>
          </a:p>
        </p:txBody>
      </p:sp>
      <p:sp>
        <p:nvSpPr>
          <p:cNvPr id="157" name="Shape 157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25" y="3547125"/>
            <a:ext cx="2622376" cy="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483175" y="1660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Let’s all become students</a:t>
            </a:r>
          </a:p>
        </p:txBody>
      </p:sp>
      <p:sp>
        <p:nvSpPr>
          <p:cNvPr id="164" name="Shape 16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65" name="Shape 1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383" y="627125"/>
            <a:ext cx="3509228" cy="441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71" name="Shape 171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Labor day</a:t>
            </a:r>
          </a:p>
        </p:txBody>
      </p:sp>
      <p:grpSp>
        <p:nvGrpSpPr>
          <p:cNvPr id="172" name="Shape 172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173" name="Shape 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Shape 174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lang="en-US" sz="3600"/>
                <a:t>1</a:t>
              </a:r>
            </a:p>
          </p:txBody>
        </p:sp>
      </p:grpSp>
      <p:pic>
        <p:nvPicPr>
          <p:cNvPr id="175" name="Shape 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537" y="1322650"/>
            <a:ext cx="6468524" cy="308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Shape 180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82" name="Shape 182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Discovering the subject</a:t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Discovering the subject</a:t>
            </a:r>
          </a:p>
        </p:txBody>
      </p:sp>
      <p:sp>
        <p:nvSpPr>
          <p:cNvPr id="190" name="Shape 190"/>
          <p:cNvSpPr txBox="1"/>
          <p:nvPr/>
        </p:nvSpPr>
        <p:spPr>
          <a:xfrm>
            <a:off x="502775" y="1132275"/>
            <a:ext cx="6951900" cy="797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An earthquake occurs in the Sea of Japan. A tsunami is likely to hit the coast. </a:t>
            </a:r>
          </a:p>
          <a:p>
            <a:pPr lvl="0" rtl="0" algn="ctr">
              <a:spcBef>
                <a:spcPts val="100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Notify all the population within a 500km range as soon as possible.</a:t>
            </a:r>
          </a:p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1" name="Shape 191"/>
          <p:cNvSpPr txBox="1"/>
          <p:nvPr/>
        </p:nvSpPr>
        <p:spPr>
          <a:xfrm>
            <a:off x="502775" y="2183650"/>
            <a:ext cx="6951900" cy="2232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1000"/>
              </a:spcBef>
              <a:buNone/>
            </a:pPr>
            <a:r>
              <a:rPr lang="en-US">
                <a:solidFill>
                  <a:schemeClr val="dk1"/>
                </a:solidFill>
              </a:rPr>
              <a:t>       Constraints: </a:t>
            </a:r>
          </a:p>
          <a:p>
            <a:pPr indent="-228600" lvl="0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Team work (3 members)</a:t>
            </a:r>
          </a:p>
          <a:p>
            <a:pPr indent="-228600" lvl="0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Choose a technology seen in the module</a:t>
            </a:r>
          </a:p>
          <a:p>
            <a:pPr indent="-228600" lvl="0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Deploy on AWS (300€ budget)</a:t>
            </a:r>
          </a:p>
          <a:p>
            <a:pPr indent="-228600" lvl="0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The closest data center is lost</a:t>
            </a:r>
          </a:p>
          <a:p>
            <a:pPr indent="-228600" lvl="0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Char char="•"/>
            </a:pPr>
            <a:r>
              <a:rPr lang="en-US">
                <a:solidFill>
                  <a:schemeClr val="dk1"/>
                </a:solidFill>
              </a:rPr>
              <a:t>Pre-load the data </a:t>
            </a:r>
          </a:p>
        </p:txBody>
      </p:sp>
      <p:grpSp>
        <p:nvGrpSpPr>
          <p:cNvPr id="192" name="Shape 192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193" name="Shape 1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Shape 194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Discovering Data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How to get the data ?</a:t>
            </a:r>
          </a:p>
        </p:txBody>
      </p:sp>
      <p:grpSp>
        <p:nvGrpSpPr>
          <p:cNvPr id="209" name="Shape 20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10" name="Shape 2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" name="Shape 21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3</a:t>
              </a:r>
            </a:p>
          </p:txBody>
        </p:sp>
      </p:grpSp>
      <p:sp>
        <p:nvSpPr>
          <p:cNvPr id="212" name="Shape 21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Generated logs from telecom providers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One month of position tracking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1 Mb, 1 Gb, 10 Gb, 100 Gb files 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Available on Amazon S3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82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82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1000"/>
              </a:spcBef>
            </a:pPr>
            <a:r>
              <a:rPr lang="en-US">
                <a:solidFill>
                  <a:schemeClr val="dk1"/>
                </a:solidFill>
              </a:rPr>
              <a:t>10 biggest cities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100 network cells/city 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1.000.000 different phone numbers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Shape 21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19" name="Shape 219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distribution</a:t>
            </a:r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725" y="1065575"/>
            <a:ext cx="4599750" cy="40363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1" name="Shape 221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22" name="Shape 2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Shape 223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4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" name="Shape 60"/>
          <p:cNvGraphicFramePr/>
          <p:nvPr/>
        </p:nvGraphicFramePr>
        <p:xfrm>
          <a:off x="452966" y="142875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{467CE8DA-8DA9-4C37-854E-87AE45DAEC45}</a:tableStyleId>
              </a:tblPr>
              <a:tblGrid>
                <a:gridCol w="828550"/>
                <a:gridCol w="7409525"/>
              </a:tblGrid>
              <a:tr h="4572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3600" u="none" cap="none" strike="noStrike">
                          <a:solidFill>
                            <a:schemeClr val="accent2"/>
                          </a:solidFill>
                        </a:rPr>
                        <a:t>1</a:t>
                      </a: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Context</a:t>
                      </a:r>
                    </a:p>
                  </a:txBody>
                  <a:tcPr marT="45725" marB="45725" marR="91450" marL="1828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3600" u="none" cap="none" strike="noStrike">
                          <a:solidFill>
                            <a:schemeClr val="accent2"/>
                          </a:solidFill>
                        </a:rPr>
                        <a:t>2</a:t>
                      </a: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The project, step by step</a:t>
                      </a:r>
                    </a:p>
                  </a:txBody>
                  <a:tcPr marT="45725" marB="45725" marR="91450" marL="1828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3600" u="none" cap="none" strike="noStrike">
                          <a:solidFill>
                            <a:schemeClr val="accent2"/>
                          </a:solidFill>
                        </a:rPr>
                        <a:t>3</a:t>
                      </a: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/>
                        <a:t>Feedbacks</a:t>
                      </a:r>
                    </a:p>
                  </a:txBody>
                  <a:tcPr marT="45725" marB="45725" marR="91450" marL="1828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3708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b="1" baseline="0" lang="en-US" sz="3600" u="none" cap="none" strike="noStrike">
                          <a:solidFill>
                            <a:schemeClr val="accent2"/>
                          </a:solidFill>
                        </a:rPr>
                        <a:t>4</a:t>
                      </a:r>
                    </a:p>
                  </a:txBody>
                  <a:tcPr marT="45725" marB="45725" marR="91450" marL="91450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2400">
                          <a:solidFill>
                            <a:srgbClr val="000000"/>
                          </a:solidFill>
                        </a:rPr>
                        <a:t>Conclusion</a:t>
                      </a:r>
                    </a:p>
                  </a:txBody>
                  <a:tcPr marT="45725" marB="45725" marR="91450" marL="1828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61" name="Shape 61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29" name="Shape 229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format</a:t>
            </a:r>
          </a:p>
        </p:txBody>
      </p:sp>
      <p:sp>
        <p:nvSpPr>
          <p:cNvPr id="230" name="Shape 230"/>
          <p:cNvSpPr txBox="1"/>
          <p:nvPr/>
        </p:nvSpPr>
        <p:spPr>
          <a:xfrm>
            <a:off x="1439620" y="2002206"/>
            <a:ext cx="13341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>
                <a:solidFill>
                  <a:srgbClr val="1155CC"/>
                </a:solidFill>
              </a:rPr>
              <a:t>Timestamp</a:t>
            </a:r>
          </a:p>
        </p:txBody>
      </p:sp>
      <p:sp>
        <p:nvSpPr>
          <p:cNvPr id="231" name="Shape 231"/>
          <p:cNvSpPr txBox="1"/>
          <p:nvPr/>
        </p:nvSpPr>
        <p:spPr>
          <a:xfrm>
            <a:off x="2860087" y="2003100"/>
            <a:ext cx="8780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>
                <a:solidFill>
                  <a:srgbClr val="38761D"/>
                </a:solidFill>
              </a:rPr>
              <a:t>Cell ID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3911001" y="2003100"/>
            <a:ext cx="16967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>
                <a:solidFill>
                  <a:srgbClr val="990000"/>
                </a:solidFill>
              </a:rPr>
              <a:t>Coordinates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5652350" y="2003100"/>
            <a:ext cx="1508399" cy="450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>
                <a:solidFill>
                  <a:srgbClr val="BF9000"/>
                </a:solidFill>
              </a:rPr>
              <a:t>Phone Number</a:t>
            </a:r>
          </a:p>
        </p:txBody>
      </p:sp>
      <p:grpSp>
        <p:nvGrpSpPr>
          <p:cNvPr id="234" name="Shape 23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35" name="Shape 23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Shape 23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4</a:t>
              </a:r>
            </a:p>
          </p:txBody>
        </p:sp>
      </p:grpSp>
      <p:sp>
        <p:nvSpPr>
          <p:cNvPr id="237" name="Shape 237"/>
          <p:cNvSpPr txBox="1"/>
          <p:nvPr>
            <p:ph idx="1" type="body"/>
          </p:nvPr>
        </p:nvSpPr>
        <p:spPr>
          <a:xfrm>
            <a:off x="457200" y="1139550"/>
            <a:ext cx="70752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rtl="0">
              <a:lnSpc>
                <a:spcPct val="182000"/>
              </a:lnSpc>
              <a:spcBef>
                <a:spcPts val="0"/>
              </a:spcBef>
              <a:buNone/>
            </a:pPr>
            <a:r>
              <a:t/>
            </a:r>
            <a:endParaRPr sz="900">
              <a:solidFill>
                <a:srgbClr val="333333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rgbClr val="1155CC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1155CC"/>
                </a:solidFill>
                <a:latin typeface="Courier New"/>
                <a:ea typeface="Courier New"/>
                <a:cs typeface="Courier New"/>
                <a:sym typeface="Courier New"/>
              </a:rPr>
              <a:t>2015-01-04 17:10:52,834</a:t>
            </a:r>
            <a:r>
              <a:rPr lang="en-US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38761D"/>
                </a:solidFill>
                <a:latin typeface="Courier New"/>
                <a:ea typeface="Courier New"/>
                <a:cs typeface="Courier New"/>
                <a:sym typeface="Courier New"/>
              </a:rPr>
              <a:t>Osa_61</a:t>
            </a:r>
            <a:r>
              <a:rPr lang="en-US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990000"/>
                </a:solidFill>
                <a:latin typeface="Courier New"/>
                <a:ea typeface="Courier New"/>
                <a:cs typeface="Courier New"/>
                <a:sym typeface="Courier New"/>
              </a:rPr>
              <a:t>34.232793;135.906451</a:t>
            </a:r>
            <a:r>
              <a:rPr lang="en-US">
                <a:solidFill>
                  <a:srgbClr val="333333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BF9000"/>
                </a:solidFill>
                <a:latin typeface="Courier New"/>
                <a:ea typeface="Courier New"/>
                <a:cs typeface="Courier New"/>
                <a:sym typeface="Courier New"/>
              </a:rPr>
              <a:t>829924</a:t>
            </a: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33333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Full dataset (100 GB):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240 000 logs per hour / city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</a:pPr>
            <a:r>
              <a:rPr lang="en-US">
                <a:solidFill>
                  <a:schemeClr val="dk1"/>
                </a:solidFill>
              </a:rPr>
              <a:t>~ 2 000 000 000 rows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3" name="Shape 24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44" name="Shape 24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distribution</a:t>
            </a:r>
          </a:p>
        </p:txBody>
      </p:sp>
      <p:grpSp>
        <p:nvGrpSpPr>
          <p:cNvPr id="245" name="Shape 24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46" name="Shape 2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7" name="Shape 24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5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53" name="Shape 25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distribution</a:t>
            </a:r>
          </a:p>
        </p:txBody>
      </p:sp>
      <p:grpSp>
        <p:nvGrpSpPr>
          <p:cNvPr id="254" name="Shape 25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55" name="Shape 2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Shape 25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5</a:t>
              </a:r>
            </a:p>
          </p:txBody>
        </p:sp>
      </p:grpSp>
      <p:sp>
        <p:nvSpPr>
          <p:cNvPr id="257" name="Shape 257"/>
          <p:cNvSpPr txBox="1"/>
          <p:nvPr>
            <p:ph idx="1" type="body"/>
          </p:nvPr>
        </p:nvSpPr>
        <p:spPr>
          <a:xfrm>
            <a:off x="638175" y="1499400"/>
            <a:ext cx="6894299" cy="2282099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17:10:52,834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Osa_61;34.232793;135.906451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829924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17:10:52,928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Yok_85;35.494120;139.424249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121737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17:10:52,423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Tok_14;</a:t>
            </a: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35.683104;139.755020;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731737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17:10:53,923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Osa_61</a:t>
            </a:r>
            <a:r>
              <a:rPr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34.232793;135.906451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861343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17:10:53,153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Kyo_06;</a:t>
            </a: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34.980933;135.777283;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431737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  ...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2015-01-04 17:10:55,928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Yok_99;35.030989;140.126021</a:t>
            </a:r>
            <a:r>
              <a:rPr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US">
                <a:solidFill>
                  <a:srgbClr val="FF0000"/>
                </a:solidFill>
                <a:latin typeface="Courier New"/>
                <a:ea typeface="Courier New"/>
                <a:cs typeface="Courier New"/>
                <a:sym typeface="Courier New"/>
              </a:rPr>
              <a:t>829924</a:t>
            </a:r>
          </a:p>
          <a:p>
            <a:pPr indent="0" lvl="0" mar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63" name="Shape 26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distribution</a:t>
            </a:r>
          </a:p>
        </p:txBody>
      </p:sp>
      <p:pic>
        <p:nvPicPr>
          <p:cNvPr id="264" name="Shape 264"/>
          <p:cNvPicPr preferRelativeResize="0"/>
          <p:nvPr/>
        </p:nvPicPr>
        <p:blipFill rotWithShape="1">
          <a:blip r:embed="rId3">
            <a:alphaModFix/>
          </a:blip>
          <a:srcRect b="0" l="20253" r="5175" t="0"/>
          <a:stretch/>
        </p:blipFill>
        <p:spPr>
          <a:xfrm>
            <a:off x="2152062" y="750575"/>
            <a:ext cx="4839867" cy="406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Shape 26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66" name="Shape 2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Shape 26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5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Shape 272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Choosing the stack</a:t>
            </a:r>
          </a:p>
        </p:txBody>
      </p:sp>
      <p:sp>
        <p:nvSpPr>
          <p:cNvPr id="274" name="Shape 27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81" name="Shape 281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Storage Technology short list</a:t>
            </a:r>
          </a:p>
        </p:txBody>
      </p:sp>
      <p:grpSp>
        <p:nvGrpSpPr>
          <p:cNvPr id="282" name="Shape 282"/>
          <p:cNvGrpSpPr/>
          <p:nvPr/>
        </p:nvGrpSpPr>
        <p:grpSpPr>
          <a:xfrm>
            <a:off x="949100" y="1408812"/>
            <a:ext cx="2748599" cy="2105074"/>
            <a:chOff x="5079250" y="2651750"/>
            <a:chExt cx="2748599" cy="2105074"/>
          </a:xfrm>
        </p:grpSpPr>
        <p:pic>
          <p:nvPicPr>
            <p:cNvPr id="283" name="Shape 28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15924" y="26517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" name="Shape 284"/>
            <p:cNvSpPr txBox="1"/>
            <p:nvPr/>
          </p:nvSpPr>
          <p:spPr>
            <a:xfrm>
              <a:off x="5079250" y="3546325"/>
              <a:ext cx="2748599" cy="12104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0" marL="457200" rtl="0">
                <a:lnSpc>
                  <a:spcPct val="150000"/>
                </a:lnSpc>
                <a:spcBef>
                  <a:spcPts val="1000"/>
                </a:spcBef>
                <a:buClr>
                  <a:schemeClr val="dk1"/>
                </a:buClr>
                <a:buChar char="•"/>
              </a:pPr>
              <a:r>
                <a:rPr lang="en-US">
                  <a:solidFill>
                    <a:schemeClr val="dk1"/>
                  </a:solidFill>
                </a:rPr>
                <a:t>Efficient for logs</a:t>
              </a:r>
            </a:p>
            <a:p>
              <a:pPr indent="-228600" lvl="0" marL="457200" rtl="0">
                <a:lnSpc>
                  <a:spcPct val="150000"/>
                </a:lnSpc>
                <a:spcBef>
                  <a:spcPts val="1000"/>
                </a:spcBef>
                <a:buClr>
                  <a:schemeClr val="dk1"/>
                </a:buClr>
                <a:buChar char="•"/>
              </a:pPr>
              <a:r>
                <a:rPr lang="en-US">
                  <a:solidFill>
                    <a:schemeClr val="dk1"/>
                  </a:solidFill>
                </a:rPr>
                <a:t>Fault Tolerance</a:t>
              </a:r>
            </a:p>
          </p:txBody>
        </p:sp>
      </p:grpSp>
      <p:grpSp>
        <p:nvGrpSpPr>
          <p:cNvPr id="285" name="Shape 285"/>
          <p:cNvGrpSpPr/>
          <p:nvPr/>
        </p:nvGrpSpPr>
        <p:grpSpPr>
          <a:xfrm>
            <a:off x="3578325" y="1408812"/>
            <a:ext cx="3901800" cy="1836925"/>
            <a:chOff x="4677300" y="3382337"/>
            <a:chExt cx="3901800" cy="1836925"/>
          </a:xfrm>
        </p:grpSpPr>
        <p:pic>
          <p:nvPicPr>
            <p:cNvPr id="286" name="Shape 28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561400" y="3382337"/>
              <a:ext cx="2133602" cy="657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Shape 287"/>
            <p:cNvSpPr txBox="1"/>
            <p:nvPr/>
          </p:nvSpPr>
          <p:spPr>
            <a:xfrm>
              <a:off x="4677300" y="4243362"/>
              <a:ext cx="3901800" cy="975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indent="-228600" lvl="1" marL="457200" rtl="0">
                <a:lnSpc>
                  <a:spcPct val="150000"/>
                </a:lnSpc>
                <a:spcBef>
                  <a:spcPts val="1000"/>
                </a:spcBef>
                <a:buClr>
                  <a:schemeClr val="dk1"/>
                </a:buClr>
                <a:buChar char="–"/>
              </a:pPr>
              <a:r>
                <a:rPr lang="en-US">
                  <a:solidFill>
                    <a:schemeClr val="dk1"/>
                  </a:solidFill>
                </a:rPr>
                <a:t>Geolocation</a:t>
              </a:r>
            </a:p>
            <a:p>
              <a:pPr indent="-228600" lvl="1" marL="457200" rtl="0">
                <a:lnSpc>
                  <a:spcPct val="150000"/>
                </a:lnSpc>
                <a:spcBef>
                  <a:spcPts val="1000"/>
                </a:spcBef>
                <a:buClr>
                  <a:schemeClr val="dk1"/>
                </a:buClr>
                <a:buChar char="–"/>
              </a:pPr>
              <a:r>
                <a:rPr lang="en-US">
                  <a:solidFill>
                    <a:schemeClr val="dk1"/>
                  </a:solidFill>
                </a:rPr>
                <a:t>Easy transform logs into documents</a:t>
              </a:r>
            </a:p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Shape 288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89" name="Shape 28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Shape 290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6</a:t>
              </a:r>
            </a:p>
          </p:txBody>
        </p:sp>
      </p:grp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Install a local Cassandra cluster</a:t>
            </a:r>
          </a:p>
        </p:txBody>
      </p:sp>
      <p:pic>
        <p:nvPicPr>
          <p:cNvPr id="297" name="Shape 297"/>
          <p:cNvPicPr preferRelativeResize="0"/>
          <p:nvPr/>
        </p:nvPicPr>
        <p:blipFill rotWithShape="1">
          <a:blip r:embed="rId3">
            <a:alphaModFix/>
          </a:blip>
          <a:srcRect b="0" l="0" r="7192" t="0"/>
          <a:stretch/>
        </p:blipFill>
        <p:spPr>
          <a:xfrm>
            <a:off x="1531700" y="1652025"/>
            <a:ext cx="4926199" cy="2430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8" name="Shape 298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299" name="Shape 29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Shape 300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7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Shape 305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07" name="Shape 307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Data Modeling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14" name="Shape 31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Naive model</a:t>
            </a:r>
          </a:p>
        </p:txBody>
      </p:sp>
      <p:graphicFrame>
        <p:nvGraphicFramePr>
          <p:cNvPr id="315" name="Shape 315"/>
          <p:cNvGraphicFramePr/>
          <p:nvPr/>
        </p:nvGraphicFramePr>
        <p:xfrm>
          <a:off x="838125" y="31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{DB404B40-860D-44D9-84D2-5F13569B5A5B}</a:tableStyleId>
              </a:tblPr>
              <a:tblGrid>
                <a:gridCol w="1383075"/>
                <a:gridCol w="2378550"/>
                <a:gridCol w="2551725"/>
              </a:tblGrid>
              <a:tr h="27675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Osa_19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2015-05-19 15:25:57,369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2015-05-21 15:00:57,551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6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456859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012564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sp>
        <p:nvSpPr>
          <p:cNvPr id="316" name="Shape 316"/>
          <p:cNvSpPr txBox="1"/>
          <p:nvPr>
            <p:ph idx="1" type="body"/>
          </p:nvPr>
        </p:nvSpPr>
        <p:spPr>
          <a:xfrm>
            <a:off x="1900550" y="1118400"/>
            <a:ext cx="4412100" cy="16890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phones1 (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cell text,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instant timestamp,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phoneNumber text,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PRIMARY KEY (cell, instant)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grpSp>
        <p:nvGrpSpPr>
          <p:cNvPr id="317" name="Shape 317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18" name="Shape 3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9" name="Shape 319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9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Avoid overwrites</a:t>
            </a:r>
          </a:p>
        </p:txBody>
      </p:sp>
      <p:graphicFrame>
        <p:nvGraphicFramePr>
          <p:cNvPr id="326" name="Shape 326"/>
          <p:cNvGraphicFramePr/>
          <p:nvPr/>
        </p:nvGraphicFramePr>
        <p:xfrm>
          <a:off x="838125" y="31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{79483396-5BD7-4077-B139-9AA37943F99E}</a:tableStyleId>
              </a:tblPr>
              <a:tblGrid>
                <a:gridCol w="1383075"/>
                <a:gridCol w="2378550"/>
                <a:gridCol w="2551725"/>
              </a:tblGrid>
              <a:tr h="27675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Osa_19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2015-05-19 15:25:57,369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2015-05-21 15:00:57,551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6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456859, 659842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012564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pSp>
        <p:nvGrpSpPr>
          <p:cNvPr id="327" name="Shape 327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28" name="Shape 3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Shape 329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9</a:t>
              </a:r>
            </a:p>
          </p:txBody>
        </p:sp>
      </p:grpSp>
      <p:sp>
        <p:nvSpPr>
          <p:cNvPr id="330" name="Shape 330"/>
          <p:cNvSpPr txBox="1"/>
          <p:nvPr>
            <p:ph idx="1" type="body"/>
          </p:nvPr>
        </p:nvSpPr>
        <p:spPr>
          <a:xfrm>
            <a:off x="1900550" y="1118400"/>
            <a:ext cx="4412100" cy="16890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phones2 (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cell text,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instant timestamp,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phoneNumbers Set&lt;text&gt;,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	PRIMARY KEY (cell, instant)</a:t>
            </a: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algn="l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1750" y="1751450"/>
            <a:ext cx="3878500" cy="10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36" name="Shape 336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Compound partition key</a:t>
            </a:r>
          </a:p>
        </p:txBody>
      </p:sp>
      <p:graphicFrame>
        <p:nvGraphicFramePr>
          <p:cNvPr id="337" name="Shape 337"/>
          <p:cNvGraphicFramePr/>
          <p:nvPr/>
        </p:nvGraphicFramePr>
        <p:xfrm>
          <a:off x="838125" y="31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{630F2A33-C507-4CA7-BB9B-86F5601E781F}</a:tableStyleId>
              </a:tblPr>
              <a:tblGrid>
                <a:gridCol w="3179325"/>
                <a:gridCol w="1534550"/>
                <a:gridCol w="1599475"/>
              </a:tblGrid>
              <a:tr h="27675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Osa_19 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2015-05-19 15:25:57,369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456859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659842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6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pSp>
        <p:nvGrpSpPr>
          <p:cNvPr id="338" name="Shape 338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39" name="Shape 3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0" name="Shape 340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10</a:t>
              </a:r>
            </a:p>
          </p:txBody>
        </p:sp>
      </p:grpSp>
      <p:sp>
        <p:nvSpPr>
          <p:cNvPr id="341" name="Shape 341"/>
          <p:cNvSpPr txBox="1"/>
          <p:nvPr>
            <p:ph idx="1" type="body"/>
          </p:nvPr>
        </p:nvSpPr>
        <p:spPr>
          <a:xfrm>
            <a:off x="1290950" y="1118400"/>
            <a:ext cx="5555699" cy="16890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phones3 (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cell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instant timestamp,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phoneNumber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PRIMARY KEY ((cell, instant), phoneNumber)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/>
              <a:t>34</a:t>
            </a:r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Hourly bucketing</a:t>
            </a:r>
          </a:p>
        </p:txBody>
      </p:sp>
      <p:graphicFrame>
        <p:nvGraphicFramePr>
          <p:cNvPr id="348" name="Shape 348"/>
          <p:cNvGraphicFramePr/>
          <p:nvPr/>
        </p:nvGraphicFramePr>
        <p:xfrm>
          <a:off x="838125" y="3144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{14575A99-8987-48E1-B52D-38E28C7868E5}</a:tableStyleId>
              </a:tblPr>
              <a:tblGrid>
                <a:gridCol w="3179325"/>
                <a:gridCol w="1534550"/>
                <a:gridCol w="1599475"/>
              </a:tblGrid>
              <a:tr h="27675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Osa_19 :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2015-05-19 </a:t>
                      </a:r>
                      <a:r>
                        <a:rPr lang="en-US">
                          <a:solidFill>
                            <a:srgbClr val="FF0000"/>
                          </a:solidFill>
                        </a:rPr>
                        <a:t>15:00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456859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659842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6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-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pSp>
        <p:nvGrpSpPr>
          <p:cNvPr id="349" name="Shape 34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50" name="Shape 3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1" name="Shape 35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10</a:t>
              </a:r>
            </a:p>
          </p:txBody>
        </p:sp>
      </p:grpSp>
      <p:sp>
        <p:nvSpPr>
          <p:cNvPr id="352" name="Shape 352"/>
          <p:cNvSpPr txBox="1"/>
          <p:nvPr>
            <p:ph idx="1" type="body"/>
          </p:nvPr>
        </p:nvSpPr>
        <p:spPr>
          <a:xfrm>
            <a:off x="1290950" y="1118400"/>
            <a:ext cx="5555699" cy="1689000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phones4 (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cell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instant timestamp,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phoneNumber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PRIMARY KEY ((cell, instant), phoneNumber)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 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body"/>
          </p:nvPr>
        </p:nvSpPr>
        <p:spPr>
          <a:xfrm>
            <a:off x="1290950" y="1118400"/>
            <a:ext cx="5555699" cy="1749599"/>
          </a:xfrm>
          <a:prstGeom prst="rect">
            <a:avLst/>
          </a:prstGeom>
          <a:solidFill>
            <a:srgbClr val="2E343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45720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CREATE TABLE phones5 (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cell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instant timestamp,</a:t>
            </a:r>
          </a:p>
          <a:p>
            <a:pPr indent="45720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numbers text,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	PRIMARY KEY ((cell, instant))</a:t>
            </a:r>
          </a:p>
          <a:p>
            <a:pPr indent="0" lvl="0" marL="45720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58" name="Shape 35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59" name="Shape 359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Query first</a:t>
            </a:r>
          </a:p>
        </p:txBody>
      </p:sp>
      <p:graphicFrame>
        <p:nvGraphicFramePr>
          <p:cNvPr id="360" name="Shape 360"/>
          <p:cNvGraphicFramePr/>
          <p:nvPr/>
        </p:nvGraphicFramePr>
        <p:xfrm>
          <a:off x="1637862" y="320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{20E367AF-E9E2-48F6-B4E7-54DB5C281AD8}</a:tableStyleId>
              </a:tblPr>
              <a:tblGrid>
                <a:gridCol w="3179325"/>
                <a:gridCol w="1534550"/>
              </a:tblGrid>
              <a:tr h="276750">
                <a:tc rowSpan="2"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/>
                        <a:t>Osa_19, </a:t>
                      </a:r>
                      <a:r>
                        <a:rPr lang="en-US">
                          <a:solidFill>
                            <a:schemeClr val="dk1"/>
                          </a:solidFill>
                        </a:rPr>
                        <a:t>2015-05-19 15:00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456859,659842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  <a:tr h="276750">
                <a:tc vMerge="1"/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-</a:t>
                      </a: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</a:tcPr>
                </a:tc>
              </a:tr>
            </a:tbl>
          </a:graphicData>
        </a:graphic>
      </p:graphicFrame>
      <p:grpSp>
        <p:nvGrpSpPr>
          <p:cNvPr id="361" name="Shape 361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62" name="Shape 3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Shape 363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11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Shape 368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Shape 36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0" name="Shape 370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Importing Data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/>
          <p:nvPr>
            <p:ph idx="12" type="sldNum"/>
          </p:nvPr>
        </p:nvSpPr>
        <p:spPr>
          <a:xfrm>
            <a:off x="6553375" y="478251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77" name="Shape 377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Cassandra: </a:t>
            </a:r>
          </a:p>
        </p:txBody>
      </p:sp>
      <p:grpSp>
        <p:nvGrpSpPr>
          <p:cNvPr id="378" name="Shape 378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79" name="Shape 3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0" name="Shape 380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13</a:t>
              </a:r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4471025" y="1295574"/>
            <a:ext cx="2256773" cy="2172725"/>
            <a:chOff x="4810225" y="2363774"/>
            <a:chExt cx="2256773" cy="2172725"/>
          </a:xfrm>
        </p:grpSpPr>
        <p:pic>
          <p:nvPicPr>
            <p:cNvPr id="382" name="Shape 38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3" name="Shape 38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4" name="Shape 384"/>
          <p:cNvSpPr/>
          <p:nvPr/>
        </p:nvSpPr>
        <p:spPr>
          <a:xfrm>
            <a:off x="868400" y="215023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5" name="Shape 385"/>
          <p:cNvSpPr txBox="1"/>
          <p:nvPr/>
        </p:nvSpPr>
        <p:spPr>
          <a:xfrm>
            <a:off x="561675" y="2721675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cxnSp>
        <p:nvCxnSpPr>
          <p:cNvPr id="386" name="Shape 386"/>
          <p:cNvCxnSpPr>
            <a:stCxn id="384" idx="4"/>
            <a:endCxn id="382" idx="1"/>
          </p:cNvCxnSpPr>
          <p:nvPr/>
        </p:nvCxnSpPr>
        <p:spPr>
          <a:xfrm>
            <a:off x="1292649" y="2381937"/>
            <a:ext cx="3178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387" name="Shape 387"/>
          <p:cNvSpPr txBox="1"/>
          <p:nvPr/>
        </p:nvSpPr>
        <p:spPr>
          <a:xfrm>
            <a:off x="2663050" y="2243600"/>
            <a:ext cx="744299" cy="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b="1" lang="en-US" sz="3000">
                <a:solidFill>
                  <a:srgbClr val="FF0000"/>
                </a:solidFill>
              </a:rPr>
              <a:t>?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393" name="Shape 39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</a:t>
            </a:r>
          </a:p>
        </p:txBody>
      </p:sp>
      <p:grpSp>
        <p:nvGrpSpPr>
          <p:cNvPr id="394" name="Shape 39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395" name="Shape 39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Shape 39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13</a:t>
              </a:r>
            </a:p>
          </p:txBody>
        </p:sp>
      </p:grpSp>
      <p:pic>
        <p:nvPicPr>
          <p:cNvPr id="397" name="Shape 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563037"/>
            <a:ext cx="6742249" cy="4608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03" name="Shape 40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Cassandra: Copy</a:t>
            </a:r>
          </a:p>
        </p:txBody>
      </p:sp>
      <p:grpSp>
        <p:nvGrpSpPr>
          <p:cNvPr id="404" name="Shape 40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05" name="Shape 4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Shape 40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13</a:t>
              </a:r>
            </a:p>
          </p:txBody>
        </p:sp>
      </p:grpSp>
      <p:pic>
        <p:nvPicPr>
          <p:cNvPr id="407" name="Shape 407"/>
          <p:cNvPicPr preferRelativeResize="0"/>
          <p:nvPr/>
        </p:nvPicPr>
        <p:blipFill rotWithShape="1">
          <a:blip r:embed="rId4">
            <a:alphaModFix/>
          </a:blip>
          <a:srcRect b="0" l="0" r="28764" t="5132"/>
          <a:stretch/>
        </p:blipFill>
        <p:spPr>
          <a:xfrm>
            <a:off x="457200" y="646150"/>
            <a:ext cx="6513673" cy="4321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body"/>
          </p:nvPr>
        </p:nvSpPr>
        <p:spPr>
          <a:xfrm>
            <a:off x="457200" y="1139550"/>
            <a:ext cx="7075200" cy="10403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Pre-processing: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project only the needed information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cleanup date format (</a:t>
            </a:r>
            <a:r>
              <a:rPr lang="en-US" sz="1100">
                <a:solidFill>
                  <a:srgbClr val="333333"/>
                </a:solidFill>
              </a:rPr>
              <a:t>ISO-8601 vs RFC3339)</a:t>
            </a:r>
          </a:p>
        </p:txBody>
      </p:sp>
      <p:sp>
        <p:nvSpPr>
          <p:cNvPr id="413" name="Shape 41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14" name="Shape 41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Cassandra: Copy</a:t>
            </a:r>
          </a:p>
        </p:txBody>
      </p:sp>
      <p:grpSp>
        <p:nvGrpSpPr>
          <p:cNvPr id="415" name="Shape 41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16" name="Shape 4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7" name="Shape 41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14</a:t>
              </a:r>
            </a:p>
          </p:txBody>
        </p:sp>
      </p:grpSp>
      <p:sp>
        <p:nvSpPr>
          <p:cNvPr id="418" name="Shape 418"/>
          <p:cNvSpPr txBox="1"/>
          <p:nvPr/>
        </p:nvSpPr>
        <p:spPr>
          <a:xfrm>
            <a:off x="3709700" y="3395225"/>
            <a:ext cx="974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>
                <a:solidFill>
                  <a:srgbClr val="FF0000"/>
                </a:solidFill>
              </a:rPr>
              <a:t>100</a:t>
            </a:r>
            <a:r>
              <a:rPr lang="en-US" sz="1200"/>
              <a:t> hours*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x="1586175" y="3395225"/>
            <a:ext cx="1253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 </a:t>
            </a:r>
            <a:r>
              <a:rPr lang="en-US" sz="1200">
                <a:solidFill>
                  <a:srgbClr val="FF0000"/>
                </a:solidFill>
              </a:rPr>
              <a:t>200</a:t>
            </a:r>
            <a:r>
              <a:rPr lang="en-US" sz="1200"/>
              <a:t> minutes*</a:t>
            </a:r>
          </a:p>
        </p:txBody>
      </p:sp>
      <p:grpSp>
        <p:nvGrpSpPr>
          <p:cNvPr id="420" name="Shape 420"/>
          <p:cNvGrpSpPr/>
          <p:nvPr/>
        </p:nvGrpSpPr>
        <p:grpSpPr>
          <a:xfrm>
            <a:off x="901075" y="2363774"/>
            <a:ext cx="6165924" cy="2172725"/>
            <a:chOff x="901075" y="2363774"/>
            <a:chExt cx="6165924" cy="2172725"/>
          </a:xfrm>
        </p:grpSpPr>
        <p:grpSp>
          <p:nvGrpSpPr>
            <p:cNvPr id="421" name="Shape 421"/>
            <p:cNvGrpSpPr/>
            <p:nvPr/>
          </p:nvGrpSpPr>
          <p:grpSpPr>
            <a:xfrm>
              <a:off x="4810225" y="2363774"/>
              <a:ext cx="2256773" cy="2172725"/>
              <a:chOff x="4810225" y="2363774"/>
              <a:chExt cx="2256773" cy="2172725"/>
            </a:xfrm>
          </p:grpSpPr>
          <p:pic>
            <p:nvPicPr>
              <p:cNvPr id="422" name="Shape 42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810225" y="2363774"/>
                <a:ext cx="2256773" cy="21727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23" name="Shape 423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5448562" y="3170050"/>
                <a:ext cx="980095" cy="6571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24" name="Shape 424"/>
            <p:cNvSpPr/>
            <p:nvPr/>
          </p:nvSpPr>
          <p:spPr>
            <a:xfrm>
              <a:off x="1207600" y="3218437"/>
              <a:ext cx="424249" cy="463399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3008987" y="3218437"/>
              <a:ext cx="424249" cy="463399"/>
            </a:xfrm>
            <a:prstGeom prst="flowChartMagneticDisk">
              <a:avLst/>
            </a:prstGeom>
            <a:solidFill>
              <a:schemeClr val="lt2"/>
            </a:solidFill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cxnSp>
          <p:nvCxnSpPr>
            <p:cNvPr id="426" name="Shape 426"/>
            <p:cNvCxnSpPr>
              <a:stCxn id="424" idx="4"/>
              <a:endCxn id="425" idx="2"/>
            </p:cNvCxnSpPr>
            <p:nvPr/>
          </p:nvCxnSpPr>
          <p:spPr>
            <a:xfrm>
              <a:off x="1631849" y="3450137"/>
              <a:ext cx="1377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cxnSp>
          <p:nvCxnSpPr>
            <p:cNvPr id="427" name="Shape 427"/>
            <p:cNvCxnSpPr>
              <a:stCxn id="425" idx="4"/>
              <a:endCxn id="422" idx="1"/>
            </p:cNvCxnSpPr>
            <p:nvPr/>
          </p:nvCxnSpPr>
          <p:spPr>
            <a:xfrm>
              <a:off x="3433237" y="3450137"/>
              <a:ext cx="1377000" cy="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lg" w="lg" type="none"/>
              <a:tailEnd len="lg" w="lg" type="triangle"/>
            </a:ln>
          </p:spPr>
        </p:cxnSp>
        <p:sp>
          <p:nvSpPr>
            <p:cNvPr id="428" name="Shape 428"/>
            <p:cNvSpPr txBox="1"/>
            <p:nvPr/>
          </p:nvSpPr>
          <p:spPr>
            <a:xfrm>
              <a:off x="1755900" y="3126325"/>
              <a:ext cx="1253099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US" sz="1200"/>
                <a:t>Pre-process</a:t>
              </a:r>
            </a:p>
          </p:txBody>
        </p:sp>
        <p:sp>
          <p:nvSpPr>
            <p:cNvPr id="429" name="Shape 429"/>
            <p:cNvSpPr txBox="1"/>
            <p:nvPr/>
          </p:nvSpPr>
          <p:spPr>
            <a:xfrm>
              <a:off x="3557125" y="3126325"/>
              <a:ext cx="1253099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1200">
                  <a:solidFill>
                    <a:srgbClr val="FF0000"/>
                  </a:solidFill>
                </a:rPr>
                <a:t>COPY</a:t>
              </a:r>
            </a:p>
          </p:txBody>
        </p:sp>
        <p:sp>
          <p:nvSpPr>
            <p:cNvPr id="430" name="Shape 430"/>
            <p:cNvSpPr txBox="1"/>
            <p:nvPr/>
          </p:nvSpPr>
          <p:spPr>
            <a:xfrm>
              <a:off x="901075" y="3615850"/>
              <a:ext cx="1037699" cy="43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i="1" lang="en-US" sz="1000"/>
                <a:t>100GB</a:t>
              </a:r>
            </a:p>
            <a:p>
              <a:pPr lvl="0" rtl="0" algn="ctr">
                <a:spcBef>
                  <a:spcPts val="0"/>
                </a:spcBef>
                <a:buNone/>
              </a:pPr>
              <a:r>
                <a:rPr i="1" lang="en-US" sz="1000"/>
                <a:t>2 billions rows</a:t>
              </a:r>
            </a:p>
          </p:txBody>
        </p:sp>
      </p:grpSp>
      <p:sp>
        <p:nvSpPr>
          <p:cNvPr id="431" name="Shape 431"/>
          <p:cNvSpPr txBox="1"/>
          <p:nvPr/>
        </p:nvSpPr>
        <p:spPr>
          <a:xfrm>
            <a:off x="901075" y="2098100"/>
            <a:ext cx="38333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1000">
                <a:latin typeface="Courier New"/>
                <a:ea typeface="Courier New"/>
                <a:cs typeface="Courier New"/>
                <a:sym typeface="Courier New"/>
              </a:rPr>
              <a:t>sed 's/,/./g' | awk -F',' '{ printf "\"%s\",\"%s\",\"%s\"",$2,$1,$5;print ""}' 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Naive parallelized COPY 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one copy per node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launch multiple COPY threads / node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37" name="Shape 43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38" name="Shape 43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Cassandra: parallelize Copy</a:t>
            </a:r>
          </a:p>
        </p:txBody>
      </p:sp>
      <p:grpSp>
        <p:nvGrpSpPr>
          <p:cNvPr id="439" name="Shape 43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40" name="Shape 4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" name="Shape 44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14</a:t>
              </a:r>
            </a:p>
          </p:txBody>
        </p:sp>
      </p:grpSp>
      <p:sp>
        <p:nvSpPr>
          <p:cNvPr id="442" name="Shape 442"/>
          <p:cNvSpPr/>
          <p:nvPr/>
        </p:nvSpPr>
        <p:spPr>
          <a:xfrm>
            <a:off x="1207600" y="321843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3" name="Shape 443"/>
          <p:cNvSpPr/>
          <p:nvPr/>
        </p:nvSpPr>
        <p:spPr>
          <a:xfrm>
            <a:off x="2702237" y="270283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444" name="Shape 444"/>
          <p:cNvGrpSpPr/>
          <p:nvPr/>
        </p:nvGrpSpPr>
        <p:grpSpPr>
          <a:xfrm>
            <a:off x="4810225" y="2363774"/>
            <a:ext cx="2256773" cy="2172725"/>
            <a:chOff x="4810225" y="2363774"/>
            <a:chExt cx="2256773" cy="2172725"/>
          </a:xfrm>
        </p:grpSpPr>
        <p:pic>
          <p:nvPicPr>
            <p:cNvPr id="445" name="Shape 4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6" name="Shape 44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7" name="Shape 447"/>
          <p:cNvSpPr/>
          <p:nvPr/>
        </p:nvSpPr>
        <p:spPr>
          <a:xfrm>
            <a:off x="2839312" y="2868012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8" name="Shape 448"/>
          <p:cNvSpPr/>
          <p:nvPr/>
        </p:nvSpPr>
        <p:spPr>
          <a:xfrm>
            <a:off x="3008912" y="305728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49" name="Shape 449"/>
          <p:cNvSpPr/>
          <p:nvPr/>
        </p:nvSpPr>
        <p:spPr>
          <a:xfrm>
            <a:off x="3126462" y="3285712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0" name="Shape 450"/>
          <p:cNvCxnSpPr>
            <a:stCxn id="442" idx="4"/>
            <a:endCxn id="443" idx="2"/>
          </p:cNvCxnSpPr>
          <p:nvPr/>
        </p:nvCxnSpPr>
        <p:spPr>
          <a:xfrm flipH="1" rot="10800000">
            <a:off x="1631849" y="2934437"/>
            <a:ext cx="1070400" cy="515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1" name="Shape 451"/>
          <p:cNvCxnSpPr>
            <a:endCxn id="447" idx="2"/>
          </p:cNvCxnSpPr>
          <p:nvPr/>
        </p:nvCxnSpPr>
        <p:spPr>
          <a:xfrm flipH="1" rot="10800000">
            <a:off x="1631812" y="3099712"/>
            <a:ext cx="1207500" cy="350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2" name="Shape 452"/>
          <p:cNvCxnSpPr>
            <a:stCxn id="442" idx="4"/>
            <a:endCxn id="448" idx="2"/>
          </p:cNvCxnSpPr>
          <p:nvPr/>
        </p:nvCxnSpPr>
        <p:spPr>
          <a:xfrm flipH="1" rot="10800000">
            <a:off x="1631849" y="3289037"/>
            <a:ext cx="1377000" cy="161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3" name="Shape 453"/>
          <p:cNvCxnSpPr>
            <a:stCxn id="442" idx="4"/>
            <a:endCxn id="449" idx="2"/>
          </p:cNvCxnSpPr>
          <p:nvPr/>
        </p:nvCxnSpPr>
        <p:spPr>
          <a:xfrm>
            <a:off x="1631849" y="3450137"/>
            <a:ext cx="1494600" cy="67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4" name="Shape 454"/>
          <p:cNvCxnSpPr/>
          <p:nvPr/>
        </p:nvCxnSpPr>
        <p:spPr>
          <a:xfrm flipH="1" rot="10800000">
            <a:off x="3243800" y="2786825"/>
            <a:ext cx="1807799" cy="143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5" name="Shape 455"/>
          <p:cNvCxnSpPr/>
          <p:nvPr/>
        </p:nvCxnSpPr>
        <p:spPr>
          <a:xfrm flipH="1" rot="10800000">
            <a:off x="3126325" y="2480175"/>
            <a:ext cx="2591099" cy="2675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6" name="Shape 456"/>
          <p:cNvCxnSpPr/>
          <p:nvPr/>
        </p:nvCxnSpPr>
        <p:spPr>
          <a:xfrm>
            <a:off x="3446125" y="3230837"/>
            <a:ext cx="1409700" cy="163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457" name="Shape 457"/>
          <p:cNvCxnSpPr>
            <a:stCxn id="449" idx="4"/>
          </p:cNvCxnSpPr>
          <p:nvPr/>
        </p:nvCxnSpPr>
        <p:spPr>
          <a:xfrm>
            <a:off x="3550712" y="3517412"/>
            <a:ext cx="1494600" cy="51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458" name="Shape 458"/>
          <p:cNvSpPr txBox="1"/>
          <p:nvPr/>
        </p:nvSpPr>
        <p:spPr>
          <a:xfrm>
            <a:off x="1814650" y="3556100"/>
            <a:ext cx="11387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rtl="0">
              <a:spcBef>
                <a:spcPts val="0"/>
              </a:spcBef>
              <a:buNone/>
            </a:pPr>
            <a:r>
              <a:rPr i="1" lang="en-US" sz="800"/>
              <a:t>pre-processing,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-US" sz="800"/>
              <a:t>splitting</a:t>
            </a:r>
          </a:p>
        </p:txBody>
      </p:sp>
      <p:sp>
        <p:nvSpPr>
          <p:cNvPr id="459" name="Shape 459"/>
          <p:cNvSpPr txBox="1"/>
          <p:nvPr/>
        </p:nvSpPr>
        <p:spPr>
          <a:xfrm>
            <a:off x="3504925" y="3891250"/>
            <a:ext cx="11387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800"/>
              <a:t>parallelized copy</a:t>
            </a:r>
          </a:p>
        </p:txBody>
      </p:sp>
      <p:sp>
        <p:nvSpPr>
          <p:cNvPr id="460" name="Shape 460"/>
          <p:cNvSpPr txBox="1"/>
          <p:nvPr/>
        </p:nvSpPr>
        <p:spPr>
          <a:xfrm>
            <a:off x="900875" y="3594800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66" name="Shape 466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Cassandra: Copy</a:t>
            </a:r>
          </a:p>
        </p:txBody>
      </p:sp>
      <p:grpSp>
        <p:nvGrpSpPr>
          <p:cNvPr id="467" name="Shape 467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68" name="Shape 4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Shape 469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15</a:t>
              </a:r>
            </a:p>
          </p:txBody>
        </p:sp>
      </p:grpSp>
      <p:pic>
        <p:nvPicPr>
          <p:cNvPr id="470" name="Shape 470"/>
          <p:cNvPicPr preferRelativeResize="0"/>
          <p:nvPr/>
        </p:nvPicPr>
        <p:blipFill rotWithShape="1">
          <a:blip r:embed="rId4">
            <a:alphaModFix/>
          </a:blip>
          <a:srcRect b="0" l="0" r="28764" t="5132"/>
          <a:stretch/>
        </p:blipFill>
        <p:spPr>
          <a:xfrm>
            <a:off x="457200" y="646150"/>
            <a:ext cx="6513673" cy="43211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Shape 471"/>
          <p:cNvSpPr/>
          <p:nvPr/>
        </p:nvSpPr>
        <p:spPr>
          <a:xfrm>
            <a:off x="430775" y="4723500"/>
            <a:ext cx="5896800" cy="210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LesFurets.com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1</a:t>
            </a:r>
            <a:r>
              <a:rPr baseline="30000" lang="en-US"/>
              <a:t>st</a:t>
            </a:r>
            <a:r>
              <a:rPr lang="en-US">
                <a:solidFill>
                  <a:schemeClr val="dk1"/>
                </a:solidFill>
              </a:rPr>
              <a:t> independant insurance aggregator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 unique place to compare and buy hundreds of insurance products</a:t>
            </a:r>
          </a:p>
          <a:p>
            <a:pPr indent="-228600" lvl="0" marL="457200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Key figures:</a:t>
            </a:r>
          </a:p>
          <a:p>
            <a:pPr indent="-228600" lvl="1" marL="914400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2 500 000 quotes/year</a:t>
            </a:r>
          </a:p>
          <a:p>
            <a:pPr indent="-228600" lvl="1" marL="914400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31% market share on car comparison (january 2015)</a:t>
            </a:r>
          </a:p>
          <a:p>
            <a:pPr indent="-228600" lvl="1" marL="914400" rtl="0">
              <a:lnSpc>
                <a:spcPct val="10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more than 50 insurers </a:t>
            </a:r>
          </a:p>
          <a:p>
            <a:pPr indent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100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5" name="Shape 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5221" y="1917725"/>
            <a:ext cx="2909924" cy="32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really happens during the import?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=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WRITE</a:t>
            </a: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really happens during a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WRITE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7" name="Shape 47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78" name="Shape 47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How to speed up Cassandra import?</a:t>
            </a:r>
          </a:p>
        </p:txBody>
      </p:sp>
      <p:grpSp>
        <p:nvGrpSpPr>
          <p:cNvPr id="479" name="Shape 47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80" name="Shape 4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1" name="Shape 48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16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87" name="Shape 487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Cassandra Write Path Documentation</a:t>
            </a:r>
          </a:p>
        </p:txBody>
      </p:sp>
      <p:pic>
        <p:nvPicPr>
          <p:cNvPr id="488" name="Shape 4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4100" y="628974"/>
            <a:ext cx="6332298" cy="4470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9" name="Shape 48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490" name="Shape 4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1" name="Shape 49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17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Shape 496"/>
          <p:cNvSpPr txBox="1"/>
          <p:nvPr>
            <p:ph idx="1" type="body"/>
          </p:nvPr>
        </p:nvSpPr>
        <p:spPr>
          <a:xfrm>
            <a:off x="457200" y="1139550"/>
            <a:ext cx="7075200" cy="8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speed up Cassandra import =&gt; SSTableLoader 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generate SSTables using the SSTableWriter API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stream the SSTables to your Cassandra cluster using </a:t>
            </a:r>
            <a:r>
              <a:rPr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sstableloader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97" name="Shape 49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498" name="Shape 49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SSTableLoader</a:t>
            </a:r>
          </a:p>
        </p:txBody>
      </p:sp>
      <p:grpSp>
        <p:nvGrpSpPr>
          <p:cNvPr id="499" name="Shape 499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500" name="Shape 5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Shape 501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17</a:t>
              </a:r>
            </a:p>
          </p:txBody>
        </p:sp>
      </p:grpSp>
      <p:grpSp>
        <p:nvGrpSpPr>
          <p:cNvPr id="502" name="Shape 502"/>
          <p:cNvGrpSpPr/>
          <p:nvPr/>
        </p:nvGrpSpPr>
        <p:grpSpPr>
          <a:xfrm>
            <a:off x="4810225" y="2363774"/>
            <a:ext cx="2256773" cy="2172725"/>
            <a:chOff x="4810225" y="2363774"/>
            <a:chExt cx="2256773" cy="2172725"/>
          </a:xfrm>
        </p:grpSpPr>
        <p:pic>
          <p:nvPicPr>
            <p:cNvPr id="503" name="Shape 50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Shape 50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Shape 505"/>
          <p:cNvSpPr/>
          <p:nvPr/>
        </p:nvSpPr>
        <p:spPr>
          <a:xfrm>
            <a:off x="1207600" y="321843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06" name="Shape 506"/>
          <p:cNvCxnSpPr>
            <a:stCxn id="505" idx="4"/>
          </p:cNvCxnSpPr>
          <p:nvPr/>
        </p:nvCxnSpPr>
        <p:spPr>
          <a:xfrm flipH="1" rot="10800000">
            <a:off x="1631849" y="3442037"/>
            <a:ext cx="1089300" cy="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07" name="Shape 507"/>
          <p:cNvCxnSpPr>
            <a:endCxn id="503" idx="1"/>
          </p:cNvCxnSpPr>
          <p:nvPr/>
        </p:nvCxnSpPr>
        <p:spPr>
          <a:xfrm>
            <a:off x="3954925" y="3448337"/>
            <a:ext cx="855300" cy="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08" name="Shape 508"/>
          <p:cNvSpPr txBox="1"/>
          <p:nvPr/>
        </p:nvSpPr>
        <p:spPr>
          <a:xfrm>
            <a:off x="1586175" y="3126325"/>
            <a:ext cx="1253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200"/>
              <a:t>SSTableWriter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x="3804000" y="3126325"/>
            <a:ext cx="1253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-US" sz="1200">
                <a:solidFill>
                  <a:srgbClr val="FF0000"/>
                </a:solidFill>
              </a:rPr>
              <a:t>sstableloader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x="901075" y="3615850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sp>
        <p:nvSpPr>
          <p:cNvPr id="511" name="Shape 511"/>
          <p:cNvSpPr txBox="1"/>
          <p:nvPr/>
        </p:nvSpPr>
        <p:spPr>
          <a:xfrm>
            <a:off x="1391350" y="3395225"/>
            <a:ext cx="1253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 </a:t>
            </a:r>
            <a:r>
              <a:rPr lang="en-US" sz="1200">
                <a:solidFill>
                  <a:srgbClr val="FF0000"/>
                </a:solidFill>
              </a:rPr>
              <a:t>300</a:t>
            </a:r>
            <a:r>
              <a:rPr lang="en-US" sz="1200"/>
              <a:t> hours*</a:t>
            </a:r>
          </a:p>
        </p:txBody>
      </p:sp>
      <p:sp>
        <p:nvSpPr>
          <p:cNvPr id="512" name="Shape 512"/>
          <p:cNvSpPr txBox="1"/>
          <p:nvPr/>
        </p:nvSpPr>
        <p:spPr>
          <a:xfrm>
            <a:off x="3943500" y="3395225"/>
            <a:ext cx="9740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2 hours*</a:t>
            </a:r>
          </a:p>
        </p:txBody>
      </p:sp>
      <p:pic>
        <p:nvPicPr>
          <p:cNvPr id="513" name="Shape 5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1150" y="2840050"/>
            <a:ext cx="1222349" cy="1109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hape 518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 is distributed!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for high-throughput when used in parallel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very high throughput to/from EC2 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19" name="Shape 51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20" name="Shape 520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</a:t>
            </a:r>
            <a:r>
              <a:rPr lang="en-US" sz="2400">
                <a:solidFill>
                  <a:srgbClr val="FF0000"/>
                </a:solidFill>
              </a:rPr>
              <a:t> from Amazon S3</a:t>
            </a:r>
          </a:p>
        </p:txBody>
      </p:sp>
      <p:grpSp>
        <p:nvGrpSpPr>
          <p:cNvPr id="521" name="Shape 521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522" name="Shape 5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3" name="Shape 523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17</a:t>
              </a:r>
            </a:p>
          </p:txBody>
        </p:sp>
      </p:grpSp>
      <p:pic>
        <p:nvPicPr>
          <p:cNvPr id="524" name="Shape 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475" y="2065425"/>
            <a:ext cx="4837450" cy="297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 txBox="1"/>
          <p:nvPr/>
        </p:nvSpPr>
        <p:spPr>
          <a:xfrm>
            <a:off x="1566400" y="4966875"/>
            <a:ext cx="5906699" cy="234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-US" sz="800">
                <a:solidFill>
                  <a:schemeClr val="dk1"/>
                </a:solidFill>
              </a:rPr>
              <a:t>©2011 http://improve.dk/pushing-the-limits-of-amazon-s3-upload-performance/</a:t>
            </a:r>
          </a:p>
        </p:txBody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Shape 530"/>
          <p:cNvSpPr txBox="1"/>
          <p:nvPr>
            <p:ph idx="1" type="body"/>
          </p:nvPr>
        </p:nvSpPr>
        <p:spPr>
          <a:xfrm>
            <a:off x="457200" y="1139550"/>
            <a:ext cx="7075200" cy="963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S3 is a distributed file system</a:t>
            </a:r>
          </a:p>
          <a:p>
            <a:pPr indent="-228600" lvl="1" marL="9144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optimized for high-throughput when used in parallel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Spark as ETL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531" name="Shape 531"/>
          <p:cNvSpPr txBox="1"/>
          <p:nvPr>
            <p:ph idx="12" type="sldNum"/>
          </p:nvPr>
        </p:nvSpPr>
        <p:spPr>
          <a:xfrm>
            <a:off x="6553200" y="46148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32" name="Shape 532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 data into Cassandra</a:t>
            </a:r>
            <a:r>
              <a:rPr lang="en-US" sz="2400">
                <a:solidFill>
                  <a:srgbClr val="FF0000"/>
                </a:solidFill>
              </a:rPr>
              <a:t> from Amazon S3</a:t>
            </a:r>
          </a:p>
        </p:txBody>
      </p:sp>
      <p:grpSp>
        <p:nvGrpSpPr>
          <p:cNvPr id="533" name="Shape 533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534" name="Shape 5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Shape 535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18</a:t>
              </a:r>
            </a:p>
          </p:txBody>
        </p:sp>
      </p:grpSp>
      <p:sp>
        <p:nvSpPr>
          <p:cNvPr id="536" name="Shape 536"/>
          <p:cNvSpPr/>
          <p:nvPr/>
        </p:nvSpPr>
        <p:spPr>
          <a:xfrm>
            <a:off x="1065100" y="3343437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37" name="Shape 537"/>
          <p:cNvGrpSpPr/>
          <p:nvPr/>
        </p:nvGrpSpPr>
        <p:grpSpPr>
          <a:xfrm>
            <a:off x="4680775" y="2556024"/>
            <a:ext cx="2256773" cy="2172725"/>
            <a:chOff x="4810225" y="2363774"/>
            <a:chExt cx="2256773" cy="2172725"/>
          </a:xfrm>
        </p:grpSpPr>
        <p:pic>
          <p:nvPicPr>
            <p:cNvPr id="538" name="Shape 5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9" name="Shape 53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0" name="Shape 540"/>
          <p:cNvSpPr txBox="1"/>
          <p:nvPr/>
        </p:nvSpPr>
        <p:spPr>
          <a:xfrm>
            <a:off x="1104875" y="3767675"/>
            <a:ext cx="34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/>
              <a:t>S3</a:t>
            </a:r>
          </a:p>
        </p:txBody>
      </p:sp>
      <p:pic>
        <p:nvPicPr>
          <p:cNvPr id="541" name="Shape 541"/>
          <p:cNvPicPr preferRelativeResize="0"/>
          <p:nvPr/>
        </p:nvPicPr>
        <p:blipFill rotWithShape="1">
          <a:blip r:embed="rId6">
            <a:alphaModFix/>
          </a:blip>
          <a:srcRect b="30136" l="34693" r="35346" t="30857"/>
          <a:stretch/>
        </p:blipFill>
        <p:spPr>
          <a:xfrm>
            <a:off x="928700" y="3214475"/>
            <a:ext cx="586774" cy="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Shape 5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4575" y="2556037"/>
            <a:ext cx="2256773" cy="2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Shape 5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66337" y="3214473"/>
            <a:ext cx="1173249" cy="62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4" name="Shape 544"/>
          <p:cNvCxnSpPr>
            <a:stCxn id="542" idx="0"/>
            <a:endCxn id="538" idx="0"/>
          </p:cNvCxnSpPr>
          <p:nvPr/>
        </p:nvCxnSpPr>
        <p:spPr>
          <a:xfrm flipH="1" rot="-5400000">
            <a:off x="4530812" y="1278187"/>
            <a:ext cx="600" cy="2556299"/>
          </a:xfrm>
          <a:prstGeom prst="curvedConnector3">
            <a:avLst>
              <a:gd fmla="val -3968958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5" name="Shape 545"/>
          <p:cNvCxnSpPr>
            <a:stCxn id="542" idx="2"/>
            <a:endCxn id="538" idx="2"/>
          </p:cNvCxnSpPr>
          <p:nvPr/>
        </p:nvCxnSpPr>
        <p:spPr>
          <a:xfrm flipH="1" rot="-5400000">
            <a:off x="4530812" y="3450912"/>
            <a:ext cx="600" cy="2556299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6" name="Shape 546"/>
          <p:cNvCxnSpPr/>
          <p:nvPr/>
        </p:nvCxnSpPr>
        <p:spPr>
          <a:xfrm>
            <a:off x="4098800" y="4364125"/>
            <a:ext cx="842099" cy="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7" name="Shape 547"/>
          <p:cNvCxnSpPr/>
          <p:nvPr/>
        </p:nvCxnSpPr>
        <p:spPr>
          <a:xfrm>
            <a:off x="4118450" y="2980450"/>
            <a:ext cx="802799" cy="6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8" name="Shape 548"/>
          <p:cNvCxnSpPr>
            <a:stCxn id="542" idx="3"/>
            <a:endCxn id="538" idx="1"/>
          </p:cNvCxnSpPr>
          <p:nvPr/>
        </p:nvCxnSpPr>
        <p:spPr>
          <a:xfrm>
            <a:off x="4381349" y="3642399"/>
            <a:ext cx="299400" cy="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49" name="Shape 549"/>
          <p:cNvCxnSpPr/>
          <p:nvPr/>
        </p:nvCxnSpPr>
        <p:spPr>
          <a:xfrm>
            <a:off x="1576475" y="321447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0" name="Shape 550"/>
          <p:cNvCxnSpPr/>
          <p:nvPr/>
        </p:nvCxnSpPr>
        <p:spPr>
          <a:xfrm>
            <a:off x="1576475" y="337112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1" name="Shape 551"/>
          <p:cNvCxnSpPr/>
          <p:nvPr/>
        </p:nvCxnSpPr>
        <p:spPr>
          <a:xfrm>
            <a:off x="1576475" y="352597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2" name="Shape 552"/>
          <p:cNvCxnSpPr/>
          <p:nvPr/>
        </p:nvCxnSpPr>
        <p:spPr>
          <a:xfrm>
            <a:off x="1576475" y="368082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3" name="Shape 553"/>
          <p:cNvCxnSpPr/>
          <p:nvPr/>
        </p:nvCxnSpPr>
        <p:spPr>
          <a:xfrm>
            <a:off x="1576475" y="383747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54" name="Shape 554"/>
          <p:cNvCxnSpPr/>
          <p:nvPr/>
        </p:nvCxnSpPr>
        <p:spPr>
          <a:xfrm>
            <a:off x="1576475" y="3992325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55" name="Shape 555"/>
          <p:cNvSpPr txBox="1"/>
          <p:nvPr/>
        </p:nvSpPr>
        <p:spPr>
          <a:xfrm>
            <a:off x="703225" y="2752387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sp>
        <p:nvSpPr>
          <p:cNvPr id="556" name="Shape 556"/>
          <p:cNvSpPr txBox="1"/>
          <p:nvPr/>
        </p:nvSpPr>
        <p:spPr>
          <a:xfrm>
            <a:off x="4001000" y="1877575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inserts</a:t>
            </a:r>
          </a:p>
        </p:txBody>
      </p: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 Spark to read/pre-process/write to Cassandra in parallel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map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2" name="Shape 56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63" name="Shape 56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Using Spark to parallelize the insert</a:t>
            </a:r>
          </a:p>
        </p:txBody>
      </p:sp>
      <p:grpSp>
        <p:nvGrpSpPr>
          <p:cNvPr id="564" name="Shape 56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565" name="Shape 5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Shape 56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18</a:t>
              </a:r>
            </a:p>
          </p:txBody>
        </p:sp>
      </p:grpSp>
      <p:sp>
        <p:nvSpPr>
          <p:cNvPr id="567" name="Shape 567"/>
          <p:cNvSpPr/>
          <p:nvPr/>
        </p:nvSpPr>
        <p:spPr>
          <a:xfrm>
            <a:off x="1045525" y="3071612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68" name="Shape 568"/>
          <p:cNvGrpSpPr/>
          <p:nvPr/>
        </p:nvGrpSpPr>
        <p:grpSpPr>
          <a:xfrm>
            <a:off x="4661200" y="2284199"/>
            <a:ext cx="2256773" cy="2172725"/>
            <a:chOff x="4810225" y="2363774"/>
            <a:chExt cx="2256773" cy="2172725"/>
          </a:xfrm>
        </p:grpSpPr>
        <p:pic>
          <p:nvPicPr>
            <p:cNvPr id="569" name="Shape 5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Shape 5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1" name="Shape 571"/>
          <p:cNvSpPr txBox="1"/>
          <p:nvPr/>
        </p:nvSpPr>
        <p:spPr>
          <a:xfrm>
            <a:off x="1085300" y="3495850"/>
            <a:ext cx="34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/>
              <a:t>S3</a:t>
            </a:r>
          </a:p>
        </p:txBody>
      </p:sp>
      <p:pic>
        <p:nvPicPr>
          <p:cNvPr id="572" name="Shape 572"/>
          <p:cNvPicPr preferRelativeResize="0"/>
          <p:nvPr/>
        </p:nvPicPr>
        <p:blipFill rotWithShape="1">
          <a:blip r:embed="rId6">
            <a:alphaModFix/>
          </a:blip>
          <a:srcRect b="30136" l="34693" r="35346" t="30857"/>
          <a:stretch/>
        </p:blipFill>
        <p:spPr>
          <a:xfrm>
            <a:off x="909125" y="2942650"/>
            <a:ext cx="586774" cy="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Shape 5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00" y="2284212"/>
            <a:ext cx="2256773" cy="2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Shape 5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762" y="2942648"/>
            <a:ext cx="1173249" cy="62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5" name="Shape 575"/>
          <p:cNvCxnSpPr>
            <a:stCxn id="573" idx="0"/>
            <a:endCxn id="569" idx="0"/>
          </p:cNvCxnSpPr>
          <p:nvPr/>
        </p:nvCxnSpPr>
        <p:spPr>
          <a:xfrm flipH="1" rot="-5400000">
            <a:off x="4511237" y="1006362"/>
            <a:ext cx="600" cy="2556299"/>
          </a:xfrm>
          <a:prstGeom prst="curvedConnector3">
            <a:avLst>
              <a:gd fmla="val -3968958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6" name="Shape 576"/>
          <p:cNvCxnSpPr>
            <a:stCxn id="573" idx="2"/>
            <a:endCxn id="569" idx="2"/>
          </p:cNvCxnSpPr>
          <p:nvPr/>
        </p:nvCxnSpPr>
        <p:spPr>
          <a:xfrm flipH="1" rot="-5400000">
            <a:off x="4511237" y="3179087"/>
            <a:ext cx="600" cy="2556299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7" name="Shape 577"/>
          <p:cNvCxnSpPr/>
          <p:nvPr/>
        </p:nvCxnSpPr>
        <p:spPr>
          <a:xfrm>
            <a:off x="4079225" y="4092300"/>
            <a:ext cx="842099" cy="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8" name="Shape 578"/>
          <p:cNvCxnSpPr/>
          <p:nvPr/>
        </p:nvCxnSpPr>
        <p:spPr>
          <a:xfrm>
            <a:off x="4098875" y="2708625"/>
            <a:ext cx="802799" cy="6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79" name="Shape 579"/>
          <p:cNvCxnSpPr>
            <a:stCxn id="573" idx="3"/>
            <a:endCxn id="569" idx="1"/>
          </p:cNvCxnSpPr>
          <p:nvPr/>
        </p:nvCxnSpPr>
        <p:spPr>
          <a:xfrm>
            <a:off x="4361774" y="3370574"/>
            <a:ext cx="299400" cy="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0" name="Shape 580"/>
          <p:cNvCxnSpPr/>
          <p:nvPr/>
        </p:nvCxnSpPr>
        <p:spPr>
          <a:xfrm>
            <a:off x="1556900" y="2942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1" name="Shape 581"/>
          <p:cNvCxnSpPr/>
          <p:nvPr/>
        </p:nvCxnSpPr>
        <p:spPr>
          <a:xfrm>
            <a:off x="1556900" y="30993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2" name="Shape 582"/>
          <p:cNvCxnSpPr/>
          <p:nvPr/>
        </p:nvCxnSpPr>
        <p:spPr>
          <a:xfrm>
            <a:off x="1556900" y="32541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3" name="Shape 583"/>
          <p:cNvCxnSpPr/>
          <p:nvPr/>
        </p:nvCxnSpPr>
        <p:spPr>
          <a:xfrm>
            <a:off x="1556900" y="34090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4" name="Shape 584"/>
          <p:cNvCxnSpPr/>
          <p:nvPr/>
        </p:nvCxnSpPr>
        <p:spPr>
          <a:xfrm>
            <a:off x="1556900" y="3565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585" name="Shape 585"/>
          <p:cNvCxnSpPr/>
          <p:nvPr/>
        </p:nvCxnSpPr>
        <p:spPr>
          <a:xfrm>
            <a:off x="1556900" y="37205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586" name="Shape 586"/>
          <p:cNvSpPr txBox="1"/>
          <p:nvPr/>
        </p:nvSpPr>
        <p:spPr>
          <a:xfrm>
            <a:off x="683650" y="2480562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sp>
        <p:nvSpPr>
          <p:cNvPr id="587" name="Shape 587"/>
          <p:cNvSpPr txBox="1"/>
          <p:nvPr/>
        </p:nvSpPr>
        <p:spPr>
          <a:xfrm>
            <a:off x="3981425" y="1605750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inserts</a:t>
            </a:r>
          </a:p>
        </p:txBody>
      </p: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Shape 59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importing all the lines from the csv, use Spark to reduce the lines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map+reduce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Shape 59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594" name="Shape 59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 strike="sngStrike">
                <a:solidFill>
                  <a:schemeClr val="accent2"/>
                </a:solidFill>
              </a:rPr>
              <a:t>Cheating</a:t>
            </a:r>
            <a:r>
              <a:rPr lang="en-US" sz="2400">
                <a:solidFill>
                  <a:schemeClr val="accent2"/>
                </a:solidFill>
              </a:rPr>
              <a:t> / Modeling </a:t>
            </a:r>
            <a:r>
              <a:rPr lang="en-US" sz="2400" u="sng">
                <a:solidFill>
                  <a:schemeClr val="accent2"/>
                </a:solidFill>
              </a:rPr>
              <a:t>before</a:t>
            </a:r>
            <a:r>
              <a:rPr lang="en-US" sz="2400">
                <a:solidFill>
                  <a:schemeClr val="accent2"/>
                </a:solidFill>
              </a:rPr>
              <a:t> inserting</a:t>
            </a:r>
          </a:p>
        </p:txBody>
      </p:sp>
      <p:grpSp>
        <p:nvGrpSpPr>
          <p:cNvPr id="595" name="Shape 59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596" name="Shape 5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Shape 59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18</a:t>
              </a:r>
            </a:p>
          </p:txBody>
        </p:sp>
      </p:grpSp>
      <p:sp>
        <p:nvSpPr>
          <p:cNvPr id="598" name="Shape 598"/>
          <p:cNvSpPr/>
          <p:nvPr/>
        </p:nvSpPr>
        <p:spPr>
          <a:xfrm>
            <a:off x="1045525" y="3071612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599" name="Shape 599"/>
          <p:cNvGrpSpPr/>
          <p:nvPr/>
        </p:nvGrpSpPr>
        <p:grpSpPr>
          <a:xfrm>
            <a:off x="4661200" y="2284199"/>
            <a:ext cx="2256773" cy="2172725"/>
            <a:chOff x="4810225" y="2363774"/>
            <a:chExt cx="2256773" cy="2172725"/>
          </a:xfrm>
        </p:grpSpPr>
        <p:pic>
          <p:nvPicPr>
            <p:cNvPr id="600" name="Shape 60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Shape 60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Shape 602"/>
          <p:cNvSpPr txBox="1"/>
          <p:nvPr/>
        </p:nvSpPr>
        <p:spPr>
          <a:xfrm>
            <a:off x="1085300" y="3495850"/>
            <a:ext cx="34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/>
              <a:t>S3</a:t>
            </a:r>
          </a:p>
        </p:txBody>
      </p:sp>
      <p:pic>
        <p:nvPicPr>
          <p:cNvPr id="603" name="Shape 603"/>
          <p:cNvPicPr preferRelativeResize="0"/>
          <p:nvPr/>
        </p:nvPicPr>
        <p:blipFill rotWithShape="1">
          <a:blip r:embed="rId6">
            <a:alphaModFix/>
          </a:blip>
          <a:srcRect b="30136" l="34693" r="35346" t="30857"/>
          <a:stretch/>
        </p:blipFill>
        <p:spPr>
          <a:xfrm>
            <a:off x="909125" y="2942650"/>
            <a:ext cx="586774" cy="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Shape 6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00" y="2284212"/>
            <a:ext cx="2256773" cy="2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Shape 6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762" y="2942648"/>
            <a:ext cx="1173249" cy="62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6" name="Shape 606"/>
          <p:cNvCxnSpPr>
            <a:stCxn id="604" idx="0"/>
            <a:endCxn id="600" idx="0"/>
          </p:cNvCxnSpPr>
          <p:nvPr/>
        </p:nvCxnSpPr>
        <p:spPr>
          <a:xfrm flipH="1" rot="-5400000">
            <a:off x="4511237" y="1006362"/>
            <a:ext cx="600" cy="2556299"/>
          </a:xfrm>
          <a:prstGeom prst="curvedConnector3">
            <a:avLst>
              <a:gd fmla="val -3968958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7" name="Shape 607"/>
          <p:cNvCxnSpPr>
            <a:stCxn id="604" idx="2"/>
            <a:endCxn id="600" idx="2"/>
          </p:cNvCxnSpPr>
          <p:nvPr/>
        </p:nvCxnSpPr>
        <p:spPr>
          <a:xfrm flipH="1" rot="-5400000">
            <a:off x="4511237" y="3179087"/>
            <a:ext cx="600" cy="2556299"/>
          </a:xfrm>
          <a:prstGeom prst="curvedConnector3">
            <a:avLst>
              <a:gd fmla="val 396875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8" name="Shape 608"/>
          <p:cNvCxnSpPr/>
          <p:nvPr/>
        </p:nvCxnSpPr>
        <p:spPr>
          <a:xfrm>
            <a:off x="4079225" y="4092300"/>
            <a:ext cx="842099" cy="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09" name="Shape 609"/>
          <p:cNvCxnSpPr/>
          <p:nvPr/>
        </p:nvCxnSpPr>
        <p:spPr>
          <a:xfrm>
            <a:off x="4098875" y="2708625"/>
            <a:ext cx="802799" cy="6599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0" name="Shape 610"/>
          <p:cNvCxnSpPr>
            <a:stCxn id="604" idx="3"/>
            <a:endCxn id="600" idx="1"/>
          </p:cNvCxnSpPr>
          <p:nvPr/>
        </p:nvCxnSpPr>
        <p:spPr>
          <a:xfrm>
            <a:off x="4361774" y="3370574"/>
            <a:ext cx="299400" cy="6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1" name="Shape 611"/>
          <p:cNvCxnSpPr/>
          <p:nvPr/>
        </p:nvCxnSpPr>
        <p:spPr>
          <a:xfrm>
            <a:off x="1556900" y="2942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2" name="Shape 612"/>
          <p:cNvCxnSpPr/>
          <p:nvPr/>
        </p:nvCxnSpPr>
        <p:spPr>
          <a:xfrm>
            <a:off x="1556900" y="30993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3" name="Shape 613"/>
          <p:cNvCxnSpPr/>
          <p:nvPr/>
        </p:nvCxnSpPr>
        <p:spPr>
          <a:xfrm>
            <a:off x="1556900" y="32541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4" name="Shape 614"/>
          <p:cNvCxnSpPr/>
          <p:nvPr/>
        </p:nvCxnSpPr>
        <p:spPr>
          <a:xfrm>
            <a:off x="1556900" y="34090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5" name="Shape 615"/>
          <p:cNvCxnSpPr/>
          <p:nvPr/>
        </p:nvCxnSpPr>
        <p:spPr>
          <a:xfrm>
            <a:off x="1556900" y="3565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16" name="Shape 616"/>
          <p:cNvCxnSpPr/>
          <p:nvPr/>
        </p:nvCxnSpPr>
        <p:spPr>
          <a:xfrm>
            <a:off x="1556900" y="37205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17" name="Shape 617"/>
          <p:cNvSpPr txBox="1"/>
          <p:nvPr/>
        </p:nvSpPr>
        <p:spPr>
          <a:xfrm>
            <a:off x="683650" y="2480562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sp>
        <p:nvSpPr>
          <p:cNvPr id="618" name="Shape 618"/>
          <p:cNvSpPr txBox="1"/>
          <p:nvPr/>
        </p:nvSpPr>
        <p:spPr>
          <a:xfrm>
            <a:off x="3981425" y="1605750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 strike="sngStrike"/>
              <a:t>2 billions inserts</a:t>
            </a:r>
          </a:p>
        </p:txBody>
      </p: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Shape 623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instead of importing all the lines from the csv, use Spark to reduce the lines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Font typeface="Calibri"/>
            </a:pPr>
            <a:r>
              <a:rPr b="1" lang="en-US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map+reduce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Shape 62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25" name="Shape 625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 strike="sngStrike">
                <a:solidFill>
                  <a:schemeClr val="accent2"/>
                </a:solidFill>
              </a:rPr>
              <a:t>Cheating</a:t>
            </a:r>
            <a:r>
              <a:rPr lang="en-US" sz="2400">
                <a:solidFill>
                  <a:schemeClr val="accent2"/>
                </a:solidFill>
              </a:rPr>
              <a:t> / Modeling </a:t>
            </a:r>
            <a:r>
              <a:rPr lang="en-US" sz="2400" u="sng">
                <a:solidFill>
                  <a:schemeClr val="accent2"/>
                </a:solidFill>
              </a:rPr>
              <a:t>before</a:t>
            </a:r>
            <a:r>
              <a:rPr lang="en-US" sz="2400">
                <a:solidFill>
                  <a:schemeClr val="accent2"/>
                </a:solidFill>
              </a:rPr>
              <a:t> inserting</a:t>
            </a:r>
          </a:p>
        </p:txBody>
      </p:sp>
      <p:grpSp>
        <p:nvGrpSpPr>
          <p:cNvPr id="626" name="Shape 626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627" name="Shape 6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Shape 628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19</a:t>
              </a:r>
            </a:p>
          </p:txBody>
        </p:sp>
      </p:grpSp>
      <p:sp>
        <p:nvSpPr>
          <p:cNvPr id="629" name="Shape 629"/>
          <p:cNvSpPr/>
          <p:nvPr/>
        </p:nvSpPr>
        <p:spPr>
          <a:xfrm>
            <a:off x="1045525" y="3071612"/>
            <a:ext cx="424249" cy="463399"/>
          </a:xfrm>
          <a:prstGeom prst="flowChartMagneticDisk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pSp>
        <p:nvGrpSpPr>
          <p:cNvPr id="630" name="Shape 630"/>
          <p:cNvGrpSpPr/>
          <p:nvPr/>
        </p:nvGrpSpPr>
        <p:grpSpPr>
          <a:xfrm>
            <a:off x="4661200" y="2284199"/>
            <a:ext cx="2256773" cy="2172725"/>
            <a:chOff x="4810225" y="2363774"/>
            <a:chExt cx="2256773" cy="2172725"/>
          </a:xfrm>
        </p:grpSpPr>
        <p:pic>
          <p:nvPicPr>
            <p:cNvPr id="631" name="Shape 6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0225" y="2363774"/>
              <a:ext cx="2256773" cy="2172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2" name="Shape 63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448562" y="3170050"/>
              <a:ext cx="980095" cy="657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3" name="Shape 633"/>
          <p:cNvSpPr txBox="1"/>
          <p:nvPr/>
        </p:nvSpPr>
        <p:spPr>
          <a:xfrm>
            <a:off x="1085300" y="3495850"/>
            <a:ext cx="344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000"/>
              <a:t>S3</a:t>
            </a:r>
          </a:p>
        </p:txBody>
      </p:sp>
      <p:pic>
        <p:nvPicPr>
          <p:cNvPr id="634" name="Shape 634"/>
          <p:cNvPicPr preferRelativeResize="0"/>
          <p:nvPr/>
        </p:nvPicPr>
        <p:blipFill rotWithShape="1">
          <a:blip r:embed="rId6">
            <a:alphaModFix/>
          </a:blip>
          <a:srcRect b="30136" l="34693" r="35346" t="30857"/>
          <a:stretch/>
        </p:blipFill>
        <p:spPr>
          <a:xfrm>
            <a:off x="909125" y="2942650"/>
            <a:ext cx="586774" cy="8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5000" y="2284212"/>
            <a:ext cx="2256773" cy="21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Shape 6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46762" y="2942648"/>
            <a:ext cx="1173249" cy="622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7" name="Shape 637"/>
          <p:cNvCxnSpPr>
            <a:stCxn id="635" idx="0"/>
            <a:endCxn id="631" idx="0"/>
          </p:cNvCxnSpPr>
          <p:nvPr/>
        </p:nvCxnSpPr>
        <p:spPr>
          <a:xfrm flipH="1" rot="-5400000">
            <a:off x="4511237" y="1006362"/>
            <a:ext cx="600" cy="2556299"/>
          </a:xfrm>
          <a:prstGeom prst="curvedConnector3">
            <a:avLst>
              <a:gd fmla="val -3968958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8" name="Shape 638"/>
          <p:cNvCxnSpPr>
            <a:stCxn id="635" idx="2"/>
            <a:endCxn id="631" idx="2"/>
          </p:cNvCxnSpPr>
          <p:nvPr/>
        </p:nvCxnSpPr>
        <p:spPr>
          <a:xfrm flipH="1" rot="-5400000">
            <a:off x="4511237" y="3179087"/>
            <a:ext cx="600" cy="2556299"/>
          </a:xfrm>
          <a:prstGeom prst="curvedConnector3">
            <a:avLst>
              <a:gd fmla="val 396875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39" name="Shape 639"/>
          <p:cNvCxnSpPr/>
          <p:nvPr/>
        </p:nvCxnSpPr>
        <p:spPr>
          <a:xfrm>
            <a:off x="4079225" y="4092300"/>
            <a:ext cx="842099" cy="599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0" name="Shape 640"/>
          <p:cNvCxnSpPr/>
          <p:nvPr/>
        </p:nvCxnSpPr>
        <p:spPr>
          <a:xfrm>
            <a:off x="4098875" y="2708625"/>
            <a:ext cx="802799" cy="6599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1" name="Shape 641"/>
          <p:cNvCxnSpPr>
            <a:stCxn id="635" idx="3"/>
            <a:endCxn id="631" idx="1"/>
          </p:cNvCxnSpPr>
          <p:nvPr/>
        </p:nvCxnSpPr>
        <p:spPr>
          <a:xfrm>
            <a:off x="4361774" y="3370574"/>
            <a:ext cx="299400" cy="600"/>
          </a:xfrm>
          <a:prstGeom prst="curvedConnector3">
            <a:avLst>
              <a:gd fmla="val 5000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2" name="Shape 642"/>
          <p:cNvCxnSpPr/>
          <p:nvPr/>
        </p:nvCxnSpPr>
        <p:spPr>
          <a:xfrm>
            <a:off x="1556900" y="2942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3" name="Shape 643"/>
          <p:cNvCxnSpPr/>
          <p:nvPr/>
        </p:nvCxnSpPr>
        <p:spPr>
          <a:xfrm>
            <a:off x="1556900" y="30993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4" name="Shape 644"/>
          <p:cNvCxnSpPr/>
          <p:nvPr/>
        </p:nvCxnSpPr>
        <p:spPr>
          <a:xfrm>
            <a:off x="1556900" y="32541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5" name="Shape 645"/>
          <p:cNvCxnSpPr/>
          <p:nvPr/>
        </p:nvCxnSpPr>
        <p:spPr>
          <a:xfrm>
            <a:off x="1556900" y="34090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6" name="Shape 646"/>
          <p:cNvCxnSpPr/>
          <p:nvPr/>
        </p:nvCxnSpPr>
        <p:spPr>
          <a:xfrm>
            <a:off x="1556900" y="356565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647" name="Shape 647"/>
          <p:cNvCxnSpPr/>
          <p:nvPr/>
        </p:nvCxnSpPr>
        <p:spPr>
          <a:xfrm>
            <a:off x="1556900" y="3720500"/>
            <a:ext cx="548099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648" name="Shape 648"/>
          <p:cNvSpPr txBox="1"/>
          <p:nvPr/>
        </p:nvSpPr>
        <p:spPr>
          <a:xfrm>
            <a:off x="683650" y="2480562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100GB</a:t>
            </a:r>
          </a:p>
          <a:p>
            <a:pPr lvl="0" rtl="0" algn="ctr">
              <a:spcBef>
                <a:spcPts val="0"/>
              </a:spcBef>
              <a:buNone/>
            </a:pPr>
            <a:r>
              <a:rPr i="1" lang="en-US" sz="1000"/>
              <a:t>2 billions rows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3981425" y="1605750"/>
            <a:ext cx="1037699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i="1" lang="en-US" sz="1000">
                <a:solidFill>
                  <a:srgbClr val="FF0000"/>
                </a:solidFill>
              </a:rPr>
              <a:t>1 million inserts</a:t>
            </a:r>
          </a:p>
        </p:txBody>
      </p: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Shape 654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Shape 65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56" name="Shape 656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Using AWS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63" name="Shape 66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Choosing the right AWS Instance type</a:t>
            </a:r>
          </a:p>
        </p:txBody>
      </p:sp>
      <p:pic>
        <p:nvPicPr>
          <p:cNvPr id="664" name="Shape 6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700" y="659525"/>
            <a:ext cx="6461199" cy="47513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Shape 66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666" name="Shape 66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Shape 66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22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LesFurets.com</a:t>
            </a:r>
          </a:p>
        </p:txBody>
      </p:sp>
      <p:sp>
        <p:nvSpPr>
          <p:cNvPr id="81" name="Shape 81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9" y="1063386"/>
            <a:ext cx="7966698" cy="4266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Shape 67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73" name="Shape 67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Shopping on Amazon</a:t>
            </a:r>
          </a:p>
        </p:txBody>
      </p:sp>
      <p:pic>
        <p:nvPicPr>
          <p:cNvPr id="674" name="Shape 674"/>
          <p:cNvPicPr preferRelativeResize="0"/>
          <p:nvPr/>
        </p:nvPicPr>
        <p:blipFill rotWithShape="1">
          <a:blip r:embed="rId3">
            <a:alphaModFix/>
          </a:blip>
          <a:srcRect b="0" l="0" r="15810" t="0"/>
          <a:stretch/>
        </p:blipFill>
        <p:spPr>
          <a:xfrm>
            <a:off x="243200" y="1512825"/>
            <a:ext cx="7289199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Shape 675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>
                <a:solidFill>
                  <a:schemeClr val="dk1"/>
                </a:solidFill>
              </a:rPr>
              <a:t>What can 300E get you:    xHours of y Instance Types + Z EBS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676" name="Shape 676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677" name="Shape 6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8" name="Shape 678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22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Good starting point: 6 analytics nodes, M3.large or M3.xlarge, SSD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Finally : not so difficult to choose 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4" name="Shape 68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grpSp>
        <p:nvGrpSpPr>
          <p:cNvPr id="685" name="Shape 68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686" name="Shape 6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7" name="Shape 68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23</a:t>
              </a:r>
            </a:p>
          </p:txBody>
        </p:sp>
      </p:grpSp>
      <p:sp>
        <p:nvSpPr>
          <p:cNvPr id="688" name="Shape 68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Capacity planning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Shape 69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Avantages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install an open source stack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full control 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latest version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Inconvenients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</a:pPr>
            <a:r>
              <a:rPr lang="en-US">
                <a:solidFill>
                  <a:schemeClr val="dk1"/>
                </a:solidFill>
              </a:rPr>
              <a:t>devops skills required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lot of configuration to do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version compatibility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time / budget consuming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</a:pPr>
            <a:r>
              <a:rPr lang="en-US">
                <a:solidFill>
                  <a:srgbClr val="FF0000"/>
                </a:solidFill>
              </a:rPr>
              <a:t>NOT AN OPTION !</a:t>
            </a:r>
          </a:p>
        </p:txBody>
      </p:sp>
      <p:sp>
        <p:nvSpPr>
          <p:cNvPr id="695" name="Shape 695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Install from scratch</a:t>
            </a:r>
          </a:p>
        </p:txBody>
      </p:sp>
      <p:grpSp>
        <p:nvGrpSpPr>
          <p:cNvPr id="696" name="Shape 696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697" name="Shape 6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8" name="Shape 698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24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DataStax Enterprise AMI : 1 analytics node shared between Cassandra and Spark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04" name="Shape 70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05" name="Shape 705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Start small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962" y="1967947"/>
            <a:ext cx="6425675" cy="17982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7" name="Shape 707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08" name="Shape 70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9" name="Shape 709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25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Shape 714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1000"/>
              </a:spcBef>
            </a:pPr>
            <a:r>
              <a:rPr lang="en-US">
                <a:solidFill>
                  <a:schemeClr val="dk1"/>
                </a:solidFill>
              </a:rPr>
              <a:t>Requirement: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</a:pPr>
            <a:r>
              <a:rPr lang="en-US">
                <a:solidFill>
                  <a:schemeClr val="dk1"/>
                </a:solidFill>
              </a:rPr>
              <a:t>Preload data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Goal: 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Minimize cluster uptime</a:t>
            </a:r>
          </a:p>
          <a:p>
            <a:pPr indent="-228600" lvl="0" marL="4572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Strategies: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use EBS -&gt; persistent storage (</a:t>
            </a:r>
            <a:r>
              <a:rPr lang="en-US">
                <a:solidFill>
                  <a:srgbClr val="FF0000"/>
                </a:solidFill>
              </a:rPr>
              <a:t>expensive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rgbClr val="FF0000"/>
                </a:solidFill>
              </a:rPr>
              <a:t>slow</a:t>
            </a:r>
            <a:r>
              <a:rPr lang="en-US">
                <a:solidFill>
                  <a:schemeClr val="dk1"/>
                </a:solidFill>
              </a:rPr>
              <a:t>)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load the dataset on a node and turn off the others (</a:t>
            </a:r>
            <a:r>
              <a:rPr lang="en-US">
                <a:solidFill>
                  <a:srgbClr val="38761D"/>
                </a:solidFill>
              </a:rPr>
              <a:t>free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rgbClr val="FF0000"/>
                </a:solidFill>
              </a:rPr>
              <a:t>time consuming</a:t>
            </a:r>
            <a:r>
              <a:rPr lang="en-US">
                <a:solidFill>
                  <a:schemeClr val="dk1"/>
                </a:solidFill>
              </a:rPr>
              <a:t>)</a:t>
            </a:r>
          </a:p>
          <a:p>
            <a:pPr indent="-228600" lvl="1" marL="914400" rtl="0">
              <a:lnSpc>
                <a:spcPct val="150000"/>
              </a:lnSpc>
              <a:spcBef>
                <a:spcPts val="1000"/>
              </a:spcBef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do everything “the night before” (</a:t>
            </a:r>
            <a:r>
              <a:rPr lang="en-US">
                <a:solidFill>
                  <a:srgbClr val="38761D"/>
                </a:solidFill>
              </a:rPr>
              <a:t>free</a:t>
            </a:r>
            <a:r>
              <a:rPr lang="en-US">
                <a:solidFill>
                  <a:schemeClr val="dk1"/>
                </a:solidFill>
              </a:rPr>
              <a:t>, </a:t>
            </a:r>
            <a:r>
              <a:rPr lang="en-US">
                <a:solidFill>
                  <a:srgbClr val="FF0000"/>
                </a:solidFill>
              </a:rPr>
              <a:t>risky</a:t>
            </a:r>
            <a:r>
              <a:rPr lang="en-US">
                <a:solidFill>
                  <a:schemeClr val="dk1"/>
                </a:solidFill>
              </a:rPr>
              <a:t>)</a:t>
            </a: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15" name="Shape 71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16" name="Shape 716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Optimizing budget</a:t>
            </a:r>
          </a:p>
        </p:txBody>
      </p:sp>
      <p:grpSp>
        <p:nvGrpSpPr>
          <p:cNvPr id="717" name="Shape 717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18" name="Shape 7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Shape 719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26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Shape 724"/>
          <p:cNvPicPr preferRelativeResize="0"/>
          <p:nvPr/>
        </p:nvPicPr>
        <p:blipFill rotWithShape="1">
          <a:blip r:embed="rId3">
            <a:alphaModFix/>
          </a:blip>
          <a:srcRect b="0" l="9272" r="0" t="6437"/>
          <a:stretch/>
        </p:blipFill>
        <p:spPr>
          <a:xfrm>
            <a:off x="0" y="0"/>
            <a:ext cx="76542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Shape 725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26" name="Shape 726"/>
          <p:cNvSpPr txBox="1"/>
          <p:nvPr>
            <p:ph type="title"/>
          </p:nvPr>
        </p:nvSpPr>
        <p:spPr>
          <a:xfrm>
            <a:off x="10025" y="18702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b="1" lang="en-US" sz="3000">
                <a:solidFill>
                  <a:schemeClr val="accent2"/>
                </a:solidFill>
              </a:rPr>
              <a:t>Preparing for D-Day</a:t>
            </a:r>
          </a:p>
        </p:txBody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>
                <a:solidFill>
                  <a:schemeClr val="dk1"/>
                </a:solidFill>
              </a:rPr>
              <a:t>Preload the data into Cassandra on the AWS cluster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>
                <a:solidFill>
                  <a:schemeClr val="dk1"/>
                </a:solidFill>
              </a:rPr>
              <a:t>Input: earthquake date and location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Kill the closest node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</a:pPr>
            <a:r>
              <a:rPr lang="en-US">
                <a:solidFill>
                  <a:schemeClr val="dk1"/>
                </a:solidFill>
              </a:rPr>
              <a:t>Start simulation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monitor in realtime the alerting performance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Tuning (model, import)</a:t>
            </a:r>
          </a:p>
          <a:p>
            <a:pPr indent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i="1"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-US">
                <a:solidFill>
                  <a:schemeClr val="dk1"/>
                </a:solidFill>
              </a:rPr>
              <a:t>Lather, rinse, repeat..</a:t>
            </a:r>
            <a:r>
              <a:rPr lang="en-US">
                <a:solidFill>
                  <a:schemeClr val="dk1"/>
                </a:solidFill>
              </a:rPr>
              <a:t>.</a:t>
            </a:r>
          </a:p>
        </p:txBody>
      </p:sp>
      <p:sp>
        <p:nvSpPr>
          <p:cNvPr id="733" name="Shape 73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34" name="Shape 73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Preparing for the D Day</a:t>
            </a:r>
          </a:p>
        </p:txBody>
      </p:sp>
      <p:grpSp>
        <p:nvGrpSpPr>
          <p:cNvPr id="735" name="Shape 73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36" name="Shape 7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7" name="Shape 73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28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Alternatives: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stop/kill the Cassandra process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turn off the gossip</a:t>
            </a:r>
          </a:p>
          <a:p>
            <a:pPr indent="-228600" lvl="1" marL="9144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AWS instance shutdown</a:t>
            </a:r>
          </a:p>
          <a:p>
            <a:pPr indent="-228600" lvl="0" marL="45720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The effect is the same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43" name="Shape 74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44" name="Shape 74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How to stop a specific node of the cluster ?</a:t>
            </a:r>
          </a:p>
        </p:txBody>
      </p:sp>
      <p:grpSp>
        <p:nvGrpSpPr>
          <p:cNvPr id="745" name="Shape 745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46" name="Shape 74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47" name="Shape 747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29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Shape 75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53" name="Shape 753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Pre-loading data</a:t>
            </a:r>
          </a:p>
        </p:txBody>
      </p:sp>
      <p:grpSp>
        <p:nvGrpSpPr>
          <p:cNvPr id="754" name="Shape 754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55" name="Shape 75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56" name="Shape 756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29</a:t>
              </a:r>
            </a:p>
          </p:txBody>
        </p:sp>
      </p:grpSp>
      <p:pic>
        <p:nvPicPr>
          <p:cNvPr id="757" name="Shape 757"/>
          <p:cNvPicPr preferRelativeResize="0"/>
          <p:nvPr/>
        </p:nvPicPr>
        <p:blipFill rotWithShape="1">
          <a:blip r:embed="rId4">
            <a:alphaModFix/>
          </a:blip>
          <a:srcRect b="0" l="0" r="0" t="6576"/>
          <a:stretch/>
        </p:blipFill>
        <p:spPr>
          <a:xfrm>
            <a:off x="36275" y="703775"/>
            <a:ext cx="7452000" cy="4351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Shape 762"/>
          <p:cNvSpPr txBox="1"/>
          <p:nvPr>
            <p:ph idx="1" type="body"/>
          </p:nvPr>
        </p:nvSpPr>
        <p:spPr>
          <a:xfrm>
            <a:off x="457200" y="1139550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63" name="Shape 76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64" name="Shape 76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Waiting our turn</a:t>
            </a:r>
          </a:p>
        </p:txBody>
      </p:sp>
      <p:pic>
        <p:nvPicPr>
          <p:cNvPr id="765" name="Shape 7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0725" y="1524075"/>
            <a:ext cx="4048125" cy="2686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6" name="Shape 766"/>
          <p:cNvGrpSpPr/>
          <p:nvPr/>
        </p:nvGrpSpPr>
        <p:grpSpPr>
          <a:xfrm>
            <a:off x="7532400" y="1256425"/>
            <a:ext cx="1611600" cy="1611600"/>
            <a:chOff x="7532400" y="1256425"/>
            <a:chExt cx="1611600" cy="1611600"/>
          </a:xfrm>
        </p:grpSpPr>
        <p:pic>
          <p:nvPicPr>
            <p:cNvPr id="767" name="Shape 76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532400" y="1256425"/>
              <a:ext cx="1611600" cy="1611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8" name="Shape 768"/>
            <p:cNvSpPr txBox="1"/>
            <p:nvPr/>
          </p:nvSpPr>
          <p:spPr>
            <a:xfrm rot="-600799">
              <a:off x="7770659" y="1864723"/>
              <a:ext cx="1118030" cy="6437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 rtl="0" algn="ctr">
                <a:spcBef>
                  <a:spcPts val="0"/>
                </a:spcBef>
                <a:buNone/>
              </a:pPr>
              <a:r>
                <a:rPr b="1" lang="en-US" sz="3600"/>
                <a:t>30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6050" y="2192425"/>
            <a:ext cx="2951075" cy="295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@BeastieFurets</a:t>
            </a:r>
          </a:p>
        </p:txBody>
      </p:sp>
      <p:sp>
        <p:nvSpPr>
          <p:cNvPr id="89" name="Shape 8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90" name="Shape 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912" y="2810812"/>
            <a:ext cx="1227374" cy="1227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3100" y="3119349"/>
            <a:ext cx="1934850" cy="470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3100" y="1941984"/>
            <a:ext cx="193483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1025" y="3985797"/>
            <a:ext cx="2345549" cy="54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76885" y="4286825"/>
            <a:ext cx="1987450" cy="50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976875" y="1941974"/>
            <a:ext cx="1987449" cy="745287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>
            <p:ph idx="1" type="body"/>
          </p:nvPr>
        </p:nvSpPr>
        <p:spPr>
          <a:xfrm>
            <a:off x="940570" y="967350"/>
            <a:ext cx="5253299" cy="4298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rtl="0" algn="ctr">
              <a:spcBef>
                <a:spcPts val="1000"/>
              </a:spcBef>
              <a:buNone/>
            </a:pPr>
            <a:r>
              <a:rPr lang="en-US" sz="1600">
                <a:solidFill>
                  <a:schemeClr val="dk1"/>
                </a:solidFill>
              </a:rPr>
              <a:t>4 Teams | 25 Engineers | Lean Kanban | Daily delivery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Shape 773"/>
          <p:cNvSpPr txBox="1"/>
          <p:nvPr>
            <p:ph type="ctrTitle"/>
          </p:nvPr>
        </p:nvSpPr>
        <p:spPr>
          <a:xfrm>
            <a:off x="457200" y="15216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774" name="Shape 774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algn="l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775" name="Shape 7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25" y="3547125"/>
            <a:ext cx="2622376" cy="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781" name="Shape 7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100" y="1123950"/>
            <a:ext cx="7817023" cy="289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87" name="Shape 787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Data Model</a:t>
            </a:r>
          </a:p>
        </p:txBody>
      </p:sp>
      <p:pic>
        <p:nvPicPr>
          <p:cNvPr id="788" name="Shape 7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" y="1284250"/>
            <a:ext cx="6793050" cy="300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Shape 79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794" name="Shape 79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Modelling in SQL vs CQL </a:t>
            </a:r>
          </a:p>
        </p:txBody>
      </p:sp>
      <p:sp>
        <p:nvSpPr>
          <p:cNvPr id="795" name="Shape 795"/>
          <p:cNvSpPr txBox="1"/>
          <p:nvPr/>
        </p:nvSpPr>
        <p:spPr>
          <a:xfrm>
            <a:off x="659500" y="985700"/>
            <a:ext cx="6720000" cy="22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-US"/>
              <a:t>SQL =&gt; CQL : state of mind shifting 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US"/>
              <a:t>3NF vs denormalization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-US"/>
              <a:t>model first vs query first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>
              <a:spcBef>
                <a:spcPts val="0"/>
              </a:spcBef>
              <a:buClr>
                <a:schemeClr val="dk1"/>
              </a:buClr>
              <a:buChar char="●"/>
            </a:pPr>
            <a:r>
              <a:rPr lang="en-US">
                <a:solidFill>
                  <a:schemeClr val="dk1"/>
                </a:solidFill>
              </a:rPr>
              <a:t>SQL and CQL are syntactically very similar that can be confusing</a:t>
            </a:r>
          </a:p>
          <a:p>
            <a:pPr indent="-228600" lvl="1" marL="9144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en-US">
                <a:solidFill>
                  <a:schemeClr val="dk1"/>
                </a:solidFill>
              </a:rPr>
              <a:t>no Joins, range queries on partition keys...</a:t>
            </a:r>
          </a:p>
          <a:p>
            <a:pPr lvl="0">
              <a:spcBef>
                <a:spcPts val="0"/>
              </a:spcBef>
              <a:buNone/>
            </a:pPr>
            <a:r>
              <a:rPr lang="en-US"/>
              <a:t>  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Shape 80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01" name="Shape 801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Modeling data: cqlsh vs </a:t>
            </a:r>
            <a:r>
              <a:rPr lang="en-US" sz="2400" strike="sngStrike">
                <a:solidFill>
                  <a:schemeClr val="accent2"/>
                </a:solidFill>
              </a:rPr>
              <a:t>cli</a:t>
            </a:r>
            <a:r>
              <a:rPr lang="en-US" sz="2400">
                <a:solidFill>
                  <a:schemeClr val="accent2"/>
                </a:solidFill>
              </a:rPr>
              <a:t> </a:t>
            </a:r>
          </a:p>
        </p:txBody>
      </p:sp>
      <p:pic>
        <p:nvPicPr>
          <p:cNvPr id="802" name="Shape 8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120" y="3290345"/>
            <a:ext cx="4191875" cy="13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Shape 8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69" y="3290350"/>
            <a:ext cx="2341255" cy="133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Shape 8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8837" y="1161587"/>
            <a:ext cx="48291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10" name="Shape 810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Importing Data</a:t>
            </a:r>
          </a:p>
        </p:txBody>
      </p:sp>
      <p:pic>
        <p:nvPicPr>
          <p:cNvPr id="811" name="Shape 811"/>
          <p:cNvPicPr preferRelativeResize="0"/>
          <p:nvPr/>
        </p:nvPicPr>
        <p:blipFill rotWithShape="1">
          <a:blip r:embed="rId3">
            <a:alphaModFix/>
          </a:blip>
          <a:srcRect b="0" l="0" r="0" t="16233"/>
          <a:stretch/>
        </p:blipFill>
        <p:spPr>
          <a:xfrm>
            <a:off x="1400125" y="1257300"/>
            <a:ext cx="5462325" cy="326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Shape 816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17" name="Shape 817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Development</a:t>
            </a:r>
          </a:p>
        </p:txBody>
      </p:sp>
      <p:pic>
        <p:nvPicPr>
          <p:cNvPr id="818" name="Shape 818"/>
          <p:cNvPicPr preferRelativeResize="0"/>
          <p:nvPr/>
        </p:nvPicPr>
        <p:blipFill rotWithShape="1">
          <a:blip r:embed="rId3">
            <a:alphaModFix/>
          </a:blip>
          <a:srcRect b="0" l="0" r="0" t="15361"/>
          <a:stretch/>
        </p:blipFill>
        <p:spPr>
          <a:xfrm>
            <a:off x="457200" y="1533525"/>
            <a:ext cx="7200225" cy="275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24" name="Shape 824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Architecture</a:t>
            </a:r>
          </a:p>
        </p:txBody>
      </p:sp>
      <p:pic>
        <p:nvPicPr>
          <p:cNvPr id="825" name="Shape 825"/>
          <p:cNvPicPr preferRelativeResize="0"/>
          <p:nvPr/>
        </p:nvPicPr>
        <p:blipFill rotWithShape="1">
          <a:blip r:embed="rId3">
            <a:alphaModFix/>
          </a:blip>
          <a:srcRect b="0" l="0" r="0" t="15196"/>
          <a:stretch/>
        </p:blipFill>
        <p:spPr>
          <a:xfrm>
            <a:off x="1856235" y="1211312"/>
            <a:ext cx="5561864" cy="3370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Shape 830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31" name="Shape 831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Amazon Web Services</a:t>
            </a:r>
          </a:p>
        </p:txBody>
      </p:sp>
      <p:pic>
        <p:nvPicPr>
          <p:cNvPr id="832" name="Shape 832"/>
          <p:cNvPicPr preferRelativeResize="0"/>
          <p:nvPr/>
        </p:nvPicPr>
        <p:blipFill rotWithShape="1">
          <a:blip r:embed="rId3">
            <a:alphaModFix/>
          </a:blip>
          <a:srcRect b="0" l="0" r="0" t="16086"/>
          <a:stretch/>
        </p:blipFill>
        <p:spPr>
          <a:xfrm>
            <a:off x="1505750" y="1343025"/>
            <a:ext cx="5560375" cy="333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Shape 83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38" name="Shape 838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Quality</a:t>
            </a:r>
          </a:p>
        </p:txBody>
      </p:sp>
      <p:pic>
        <p:nvPicPr>
          <p:cNvPr id="839" name="Shape 839"/>
          <p:cNvPicPr preferRelativeResize="0"/>
          <p:nvPr/>
        </p:nvPicPr>
        <p:blipFill rotWithShape="1">
          <a:blip r:embed="rId3">
            <a:alphaModFix/>
          </a:blip>
          <a:srcRect b="0" l="0" r="0" t="17039"/>
          <a:stretch/>
        </p:blipFill>
        <p:spPr>
          <a:xfrm>
            <a:off x="1728975" y="1466850"/>
            <a:ext cx="5159324" cy="305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LesFurets.com</a:t>
            </a:r>
          </a:p>
        </p:txBody>
      </p:sp>
      <p:sp>
        <p:nvSpPr>
          <p:cNvPr id="102" name="Shape 10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pic>
        <p:nvPicPr>
          <p:cNvPr id="103" name="Shape 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899" y="1282425"/>
            <a:ext cx="4463958" cy="334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806374"/>
            <a:ext cx="1337749" cy="142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1079" y="806374"/>
            <a:ext cx="1337749" cy="140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46812" y="2548149"/>
            <a:ext cx="1386275" cy="73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125" y="2548137"/>
            <a:ext cx="1097900" cy="73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68725" y="3597975"/>
            <a:ext cx="949808" cy="10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Shape 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226" y="3597974"/>
            <a:ext cx="700849" cy="10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Shape 1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42425" y="3579150"/>
            <a:ext cx="1247604" cy="103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45" name="Shape 845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What is the main problem ?</a:t>
            </a:r>
          </a:p>
        </p:txBody>
      </p:sp>
      <p:sp>
        <p:nvSpPr>
          <p:cNvPr id="846" name="Shape 846"/>
          <p:cNvSpPr txBox="1"/>
          <p:nvPr>
            <p:ph idx="1" type="body"/>
          </p:nvPr>
        </p:nvSpPr>
        <p:spPr>
          <a:xfrm>
            <a:off x="715675" y="1089375"/>
            <a:ext cx="7075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Modeling Data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Importing Data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Architecture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Development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Deployment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Quality</a:t>
            </a:r>
          </a:p>
          <a:p>
            <a:pPr indent="0" lvl="0" marL="0" rtl="0" algn="ctr">
              <a:lnSpc>
                <a:spcPct val="115000"/>
              </a:lnSpc>
              <a:spcBef>
                <a:spcPts val="500"/>
              </a:spcBef>
              <a:buNone/>
            </a:pPr>
            <a:r>
              <a:rPr lang="en-US" sz="2200">
                <a:solidFill>
                  <a:schemeClr val="dk1"/>
                </a:solidFill>
              </a:rPr>
              <a:t>=&gt; Multidisciplinary Approach</a:t>
            </a: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Shape 851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52" name="Shape 852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rgbClr val="CB6015"/>
                </a:solidFill>
              </a:rPr>
              <a:t>Multidisciplinary approach</a:t>
            </a:r>
          </a:p>
        </p:txBody>
      </p:sp>
      <p:graphicFrame>
        <p:nvGraphicFramePr>
          <p:cNvPr id="853" name="Shape 853"/>
          <p:cNvGraphicFramePr/>
          <p:nvPr/>
        </p:nvGraphicFramePr>
        <p:xfrm>
          <a:off x="842025" y="829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{AFFC077C-3937-4EDE-99FE-18BAB2C9810C}</a:tableStyleId>
              </a:tblPr>
              <a:tblGrid>
                <a:gridCol w="1333500"/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  <a:gridCol w="495300"/>
                <a:gridCol w="504825"/>
                <a:gridCol w="504825"/>
              </a:tblGrid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Team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1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9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200"/>
                        </a:spcBef>
                        <a:buNone/>
                      </a:pPr>
                      <a:r>
                        <a:rPr b="1" lang="en-US" sz="900">
                          <a:solidFill>
                            <a:srgbClr val="FFFFFF"/>
                          </a:solidFill>
                        </a:rPr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accent2"/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Modeling Data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Importing Data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Architecture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Development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4572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Deployment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Quality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2000">
                          <a:solidFill>
                            <a:srgbClr val="008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√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chemeClr val="lt2"/>
                    </a:solidFill>
                  </a:tcPr>
                </a:tc>
              </a:tr>
              <a:tr h="37147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300"/>
                        </a:spcBef>
                        <a:buNone/>
                      </a:pPr>
                      <a:r>
                        <a:rPr b="1" lang="en-US" sz="1200"/>
                        <a:t>Grade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8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10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12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13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14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14.5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16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16.5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b="1" lang="en-US" sz="1200"/>
                        <a:t>17</a:t>
                      </a: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med" w="med" type="none"/>
                      <a:tailEnd len="med" w="med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Shape 858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859" name="Shape 859"/>
          <p:cNvSpPr txBox="1"/>
          <p:nvPr>
            <p:ph type="title"/>
          </p:nvPr>
        </p:nvSpPr>
        <p:spPr>
          <a:xfrm>
            <a:off x="457200" y="206074"/>
            <a:ext cx="7075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Team Skills Balance</a:t>
            </a:r>
          </a:p>
        </p:txBody>
      </p:sp>
      <p:pic>
        <p:nvPicPr>
          <p:cNvPr id="860" name="Shape 8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475" y="357375"/>
            <a:ext cx="7695755" cy="461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Conclusion</a:t>
            </a:r>
          </a:p>
        </p:txBody>
      </p:sp>
      <p:sp>
        <p:nvSpPr>
          <p:cNvPr id="866" name="Shape 866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</a:rPr>
              <a:t>Easy to learn and easy to teach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</a:rPr>
              <a:t>Easy to deploy on AWS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</a:rPr>
              <a:t>Performance monitor for tuning the models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</a:rPr>
              <a:t>Passing from SQL vs CQL can be challenging 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</a:pPr>
            <a:r>
              <a:rPr lang="en-US">
                <a:solidFill>
                  <a:schemeClr val="dk1"/>
                </a:solidFill>
              </a:rPr>
              <a:t>Fun to implement on a concrete use-case with time/budget constraints </a:t>
            </a: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7" name="Shape 867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 sz="900">
                <a:solidFill>
                  <a:srgbClr val="888888"/>
                </a:solidFill>
              </a:rPr>
              <a:t>‹#›</a:t>
            </a:fld>
          </a:p>
        </p:txBody>
      </p:sp>
      <p:sp>
        <p:nvSpPr>
          <p:cNvPr id="873" name="Shape 873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Thank you</a:t>
            </a:r>
          </a:p>
        </p:txBody>
      </p:sp>
      <p:pic>
        <p:nvPicPr>
          <p:cNvPr id="874" name="Shape 874"/>
          <p:cNvPicPr preferRelativeResize="0"/>
          <p:nvPr/>
        </p:nvPicPr>
        <p:blipFill rotWithShape="1">
          <a:blip r:embed="rId3">
            <a:alphaModFix/>
          </a:blip>
          <a:srcRect b="0" l="0" r="11691" t="0"/>
          <a:stretch/>
        </p:blipFill>
        <p:spPr>
          <a:xfrm>
            <a:off x="2262600" y="590825"/>
            <a:ext cx="4576674" cy="34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013600" y="3806875"/>
            <a:ext cx="5116800" cy="8084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Andrei Arion - aar@lesfurets.com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Geoffrey Bérard - gbe@lesfurets.com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200"/>
              <a:t>Charles Herriau - che@lesfurets.com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-US" sz="1100" u="sng">
                <a:hlinkClick r:id="rId4"/>
              </a:rPr>
              <a:t>@BeastieFurets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457200" y="1445418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>
                <a:solidFill>
                  <a:srgbClr val="FFFFFF"/>
                </a:solidFill>
              </a:rPr>
              <a:t>Bigdata@Telcom ParisTech</a:t>
            </a:r>
          </a:p>
        </p:txBody>
      </p:sp>
      <p:sp>
        <p:nvSpPr>
          <p:cNvPr id="116" name="Shape 116"/>
          <p:cNvSpPr txBox="1"/>
          <p:nvPr>
            <p:ph idx="12" type="sldNum"/>
          </p:nvPr>
        </p:nvSpPr>
        <p:spPr>
          <a:xfrm>
            <a:off x="8556783" y="4749850"/>
            <a:ext cx="548699" cy="3936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algn="l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</a:p>
        </p:txBody>
      </p:sp>
      <p:pic>
        <p:nvPicPr>
          <p:cNvPr id="117" name="Shape 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625" y="3547125"/>
            <a:ext cx="2622376" cy="6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9"/>
            <a:ext cx="70752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Clr>
                <a:schemeClr val="accent2"/>
              </a:buClr>
              <a:buSzPct val="25000"/>
              <a:buFont typeface="Arial"/>
              <a:buNone/>
            </a:pPr>
            <a:r>
              <a:rPr lang="en-US" sz="2400">
                <a:solidFill>
                  <a:schemeClr val="accent2"/>
                </a:solidFill>
              </a:rPr>
              <a:t>Context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457200" y="12001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Master Level course</a:t>
            </a:r>
          </a:p>
          <a:p>
            <a: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Big Data Analysis and Management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Non relational Databases</a:t>
            </a:r>
          </a:p>
          <a:p>
            <a:pPr indent="-228600" lvl="1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30 hours 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Lectures: 25 %	</a:t>
            </a:r>
          </a:p>
          <a:p>
            <a:pPr indent="-228600" lvl="2" marL="1371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</a:pPr>
            <a:r>
              <a:rPr lang="en-US">
                <a:solidFill>
                  <a:schemeClr val="dk1"/>
                </a:solidFill>
              </a:rPr>
              <a:t>Hand’s on: 75 %</a:t>
            </a:r>
          </a:p>
          <a:p>
            <a:pPr indent="0" lvl="0" marL="9144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" name="Shape 124"/>
          <p:cNvSpPr txBox="1"/>
          <p:nvPr>
            <p:ph idx="12" type="sldNum"/>
          </p:nvPr>
        </p:nvSpPr>
        <p:spPr>
          <a:xfrm>
            <a:off x="6553200" y="4767262"/>
            <a:ext cx="2133599" cy="273900"/>
          </a:xfrm>
          <a:prstGeom prst="rect">
            <a:avLst/>
          </a:prstGeom>
        </p:spPr>
        <p:txBody>
          <a:bodyPr anchorCtr="0" anchor="ctr" bIns="45700" lIns="91425" rIns="91425" tIns="45700">
            <a:noAutofit/>
          </a:bodyPr>
          <a:lstStyle/>
          <a:p>
            <a:pPr lvl="0" rt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en-US"/>
              <a:t>‹#›</a:t>
            </a:fld>
          </a:p>
        </p:txBody>
      </p:sp>
      <p:sp>
        <p:nvSpPr>
          <p:cNvPr id="125" name="Shape 125"/>
          <p:cNvSpPr txBox="1"/>
          <p:nvPr/>
        </p:nvSpPr>
        <p:spPr>
          <a:xfrm>
            <a:off x="298750" y="4731425"/>
            <a:ext cx="7767299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000">
                <a:solidFill>
                  <a:schemeClr val="dk1"/>
                </a:solidFill>
              </a:rPr>
              <a:t>http://www.telecom-paristech.fr/formation-continue/masteres-specialises/big-data.html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9875" y="1406124"/>
            <a:ext cx="1386750" cy="138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DataStax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007B98"/>
      </a:accent1>
      <a:accent2>
        <a:srgbClr val="CB6015"/>
      </a:accent2>
      <a:accent3>
        <a:srgbClr val="DDAE54"/>
      </a:accent3>
      <a:accent4>
        <a:srgbClr val="4B3C37"/>
      </a:accent4>
      <a:accent5>
        <a:srgbClr val="148C73"/>
      </a:accent5>
      <a:accent6>
        <a:srgbClr val="A189AD"/>
      </a:accent6>
      <a:hlink>
        <a:srgbClr val="9FA1A4"/>
      </a:hlink>
      <a:folHlink>
        <a:srgbClr val="9FA1A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